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F1E9FF"/>
    <a:srgbClr val="3ACBE8"/>
    <a:srgbClr val="FF9062"/>
    <a:srgbClr val="F5C525"/>
    <a:srgbClr val="7C41F5"/>
    <a:srgbClr val="FAFAFA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50" d="100"/>
          <a:sy n="50" d="100"/>
        </p:scale>
        <p:origin x="1302" y="45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5000</c:v>
                </c:pt>
                <c:pt idx="1">
                  <c:v>4000</c:v>
                </c:pt>
                <c:pt idx="2">
                  <c:v>5000</c:v>
                </c:pt>
                <c:pt idx="3">
                  <c:v>4500</c:v>
                </c:pt>
                <c:pt idx="4">
                  <c:v>4800</c:v>
                </c:pt>
                <c:pt idx="5">
                  <c:v>5000</c:v>
                </c:pt>
                <c:pt idx="6">
                  <c:v>4000</c:v>
                </c:pt>
                <c:pt idx="7">
                  <c:v>4500</c:v>
                </c:pt>
                <c:pt idx="8">
                  <c:v>3500</c:v>
                </c:pt>
                <c:pt idx="9">
                  <c:v>4000</c:v>
                </c:pt>
                <c:pt idx="10">
                  <c:v>3800</c:v>
                </c:pt>
                <c:pt idx="11">
                  <c:v>4800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3C-45AB-898A-7DFDE54CD6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-3000</c:v>
                </c:pt>
                <c:pt idx="1">
                  <c:v>-3500</c:v>
                </c:pt>
                <c:pt idx="2">
                  <c:v>-4000</c:v>
                </c:pt>
                <c:pt idx="3">
                  <c:v>-4000</c:v>
                </c:pt>
                <c:pt idx="4">
                  <c:v>-4000</c:v>
                </c:pt>
                <c:pt idx="5">
                  <c:v>-4000</c:v>
                </c:pt>
                <c:pt idx="6">
                  <c:v>-3000</c:v>
                </c:pt>
                <c:pt idx="7">
                  <c:v>-3800</c:v>
                </c:pt>
                <c:pt idx="8">
                  <c:v>-3000</c:v>
                </c:pt>
                <c:pt idx="9">
                  <c:v>-2500</c:v>
                </c:pt>
                <c:pt idx="10">
                  <c:v>-2800</c:v>
                </c:pt>
                <c:pt idx="11">
                  <c:v>-4000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3C-45AB-898A-7DFDE54CD6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17"/>
        <c:overlap val="100"/>
        <c:axId val="1359677248"/>
        <c:axId val="135968348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2000</c:v>
                </c:pt>
                <c:pt idx="1">
                  <c:v>500</c:v>
                </c:pt>
                <c:pt idx="2">
                  <c:v>1000</c:v>
                </c:pt>
                <c:pt idx="3">
                  <c:v>500</c:v>
                </c:pt>
                <c:pt idx="4">
                  <c:v>800</c:v>
                </c:pt>
                <c:pt idx="5">
                  <c:v>1000</c:v>
                </c:pt>
                <c:pt idx="6">
                  <c:v>1000</c:v>
                </c:pt>
                <c:pt idx="7">
                  <c:v>700</c:v>
                </c:pt>
                <c:pt idx="8">
                  <c:v>500</c:v>
                </c:pt>
                <c:pt idx="9">
                  <c:v>1500</c:v>
                </c:pt>
                <c:pt idx="10">
                  <c:v>1000</c:v>
                </c:pt>
                <c:pt idx="11">
                  <c:v>800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9A3C-45AB-898A-7DFDE54CD6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9677248"/>
        <c:axId val="1359683488"/>
      </c:lineChart>
      <c:catAx>
        <c:axId val="1359677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9683488"/>
        <c:crosses val="autoZero"/>
        <c:auto val="1"/>
        <c:lblAlgn val="ctr"/>
        <c:lblOffset val="100"/>
        <c:noMultiLvlLbl val="0"/>
      </c:catAx>
      <c:valAx>
        <c:axId val="1359683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59677248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DE-4401-B92C-CEA22C593D8B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DE-4401-B92C-CEA22C593D8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DE-4401-B92C-CEA22C593D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DE-4401-B92C-CEA22C593D8B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DE-4401-B92C-CEA22C593D8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DE-4401-B92C-CEA22C593D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DE-4401-B92C-CEA22C593D8B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DE-4401-B92C-CEA22C593D8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DE-4401-B92C-CEA22C593D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5000</c:v>
                </c:pt>
                <c:pt idx="1">
                  <c:v>4000</c:v>
                </c:pt>
                <c:pt idx="2">
                  <c:v>5000</c:v>
                </c:pt>
                <c:pt idx="3">
                  <c:v>4500</c:v>
                </c:pt>
                <c:pt idx="4">
                  <c:v>4800</c:v>
                </c:pt>
                <c:pt idx="5">
                  <c:v>5000</c:v>
                </c:pt>
                <c:pt idx="6">
                  <c:v>4000</c:v>
                </c:pt>
                <c:pt idx="7">
                  <c:v>4500</c:v>
                </c:pt>
                <c:pt idx="8">
                  <c:v>3500</c:v>
                </c:pt>
                <c:pt idx="9">
                  <c:v>4000</c:v>
                </c:pt>
                <c:pt idx="10">
                  <c:v>3800</c:v>
                </c:pt>
                <c:pt idx="11">
                  <c:v>4800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3C-45AB-898A-7DFDE54CD6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-3000</c:v>
                </c:pt>
                <c:pt idx="1">
                  <c:v>-3500</c:v>
                </c:pt>
                <c:pt idx="2">
                  <c:v>-4000</c:v>
                </c:pt>
                <c:pt idx="3">
                  <c:v>-4000</c:v>
                </c:pt>
                <c:pt idx="4">
                  <c:v>-4000</c:v>
                </c:pt>
                <c:pt idx="5">
                  <c:v>-4000</c:v>
                </c:pt>
                <c:pt idx="6">
                  <c:v>-3000</c:v>
                </c:pt>
                <c:pt idx="7">
                  <c:v>-3800</c:v>
                </c:pt>
                <c:pt idx="8">
                  <c:v>-3000</c:v>
                </c:pt>
                <c:pt idx="9">
                  <c:v>-2500</c:v>
                </c:pt>
                <c:pt idx="10">
                  <c:v>-2800</c:v>
                </c:pt>
                <c:pt idx="11">
                  <c:v>-4000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3C-45AB-898A-7DFDE54CD6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17"/>
        <c:overlap val="100"/>
        <c:axId val="1359677248"/>
        <c:axId val="135968348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2000</c:v>
                </c:pt>
                <c:pt idx="1">
                  <c:v>500</c:v>
                </c:pt>
                <c:pt idx="2">
                  <c:v>1000</c:v>
                </c:pt>
                <c:pt idx="3">
                  <c:v>500</c:v>
                </c:pt>
                <c:pt idx="4">
                  <c:v>800</c:v>
                </c:pt>
                <c:pt idx="5">
                  <c:v>1000</c:v>
                </c:pt>
                <c:pt idx="6">
                  <c:v>1000</c:v>
                </c:pt>
                <c:pt idx="7">
                  <c:v>700</c:v>
                </c:pt>
                <c:pt idx="8">
                  <c:v>500</c:v>
                </c:pt>
                <c:pt idx="9">
                  <c:v>1500</c:v>
                </c:pt>
                <c:pt idx="10">
                  <c:v>1000</c:v>
                </c:pt>
                <c:pt idx="11">
                  <c:v>800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9A3C-45AB-898A-7DFDE54CD6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9677248"/>
        <c:axId val="1359683488"/>
      </c:lineChart>
      <c:catAx>
        <c:axId val="1359677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9683488"/>
        <c:crosses val="autoZero"/>
        <c:auto val="1"/>
        <c:lblAlgn val="ctr"/>
        <c:lblOffset val="100"/>
        <c:noMultiLvlLbl val="0"/>
      </c:catAx>
      <c:valAx>
        <c:axId val="1359683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59677248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DE-4401-B92C-CEA22C593D8B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DE-4401-B92C-CEA22C593D8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DE-4401-B92C-CEA22C593D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DE-4401-B92C-CEA22C593D8B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DE-4401-B92C-CEA22C593D8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DE-4401-B92C-CEA22C593D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DE-4401-B92C-CEA22C593D8B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DE-4401-B92C-CEA22C593D8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DE-4401-B92C-CEA22C593D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95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77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7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4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69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327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2266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55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45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2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252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18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11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022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ctangle: Rounded Corners 208">
            <a:extLst>
              <a:ext uri="{FF2B5EF4-FFF2-40B4-BE49-F238E27FC236}">
                <a16:creationId xmlns:a16="http://schemas.microsoft.com/office/drawing/2014/main" id="{CA036DDF-BB98-B6E3-55B6-B5EF1189F65C}"/>
              </a:ext>
            </a:extLst>
          </p:cNvPr>
          <p:cNvSpPr/>
          <p:nvPr/>
        </p:nvSpPr>
        <p:spPr>
          <a:xfrm>
            <a:off x="8308955" y="953016"/>
            <a:ext cx="3390676" cy="5428311"/>
          </a:xfrm>
          <a:prstGeom prst="roundRect">
            <a:avLst>
              <a:gd name="adj" fmla="val 4801"/>
            </a:avLst>
          </a:prstGeo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2A3E2C8A-A11B-4038-0BBC-C55C8201F30C}"/>
              </a:ext>
            </a:extLst>
          </p:cNvPr>
          <p:cNvSpPr/>
          <p:nvPr/>
        </p:nvSpPr>
        <p:spPr>
          <a:xfrm>
            <a:off x="8774989" y="1321981"/>
            <a:ext cx="2490740" cy="249073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88900" dir="21000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5EBE5F3-30DA-B477-A8A2-3AFFAA89D4AE}"/>
              </a:ext>
            </a:extLst>
          </p:cNvPr>
          <p:cNvSpPr/>
          <p:nvPr/>
        </p:nvSpPr>
        <p:spPr>
          <a:xfrm>
            <a:off x="2095016" y="953589"/>
            <a:ext cx="2003084" cy="1789769"/>
          </a:xfrm>
          <a:prstGeom prst="roundRect">
            <a:avLst>
              <a:gd name="adj" fmla="val 10930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DD2B35-3491-D171-0F25-F1E97EF8C0CC}"/>
              </a:ext>
            </a:extLst>
          </p:cNvPr>
          <p:cNvSpPr txBox="1"/>
          <p:nvPr/>
        </p:nvSpPr>
        <p:spPr>
          <a:xfrm>
            <a:off x="477788" y="404664"/>
            <a:ext cx="11233248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/>
              <a:t>Financial Dashboard Template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6F44B0E-7F73-D2DC-5FD5-24678BB9E02A}"/>
              </a:ext>
            </a:extLst>
          </p:cNvPr>
          <p:cNvSpPr/>
          <p:nvPr/>
        </p:nvSpPr>
        <p:spPr>
          <a:xfrm>
            <a:off x="477788" y="953017"/>
            <a:ext cx="1654991" cy="1478746"/>
          </a:xfrm>
          <a:prstGeom prst="roundRect">
            <a:avLst>
              <a:gd name="adj" fmla="val 10930"/>
            </a:avLst>
          </a:prstGeo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F38BB21-6977-994F-BCD3-A3AC3156F02F}"/>
              </a:ext>
            </a:extLst>
          </p:cNvPr>
          <p:cNvSpPr/>
          <p:nvPr/>
        </p:nvSpPr>
        <p:spPr>
          <a:xfrm>
            <a:off x="2431685" y="953017"/>
            <a:ext cx="1654991" cy="1478746"/>
          </a:xfrm>
          <a:prstGeom prst="roundRect">
            <a:avLst>
              <a:gd name="adj" fmla="val 1093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3500000" scaled="1"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4757FE2E-D310-EBA3-C68C-DD4416B63ED5}"/>
              </a:ext>
            </a:extLst>
          </p:cNvPr>
          <p:cNvSpPr/>
          <p:nvPr/>
        </p:nvSpPr>
        <p:spPr>
          <a:xfrm>
            <a:off x="4385582" y="953017"/>
            <a:ext cx="1654991" cy="1478746"/>
          </a:xfrm>
          <a:prstGeom prst="roundRect">
            <a:avLst>
              <a:gd name="adj" fmla="val 10930"/>
            </a:avLst>
          </a:prstGeo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B30A443-627C-6B86-BAF5-126DC7F061B6}"/>
              </a:ext>
            </a:extLst>
          </p:cNvPr>
          <p:cNvSpPr/>
          <p:nvPr/>
        </p:nvSpPr>
        <p:spPr>
          <a:xfrm>
            <a:off x="6339478" y="953017"/>
            <a:ext cx="1654991" cy="1478746"/>
          </a:xfrm>
          <a:prstGeom prst="roundRect">
            <a:avLst>
              <a:gd name="adj" fmla="val 10930"/>
            </a:avLst>
          </a:prstGeo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DFB4351-5E7C-8568-E7A4-4B509F27F80E}"/>
              </a:ext>
            </a:extLst>
          </p:cNvPr>
          <p:cNvSpPr/>
          <p:nvPr/>
        </p:nvSpPr>
        <p:spPr>
          <a:xfrm>
            <a:off x="477788" y="2742342"/>
            <a:ext cx="1654991" cy="1478746"/>
          </a:xfrm>
          <a:prstGeom prst="roundRect">
            <a:avLst>
              <a:gd name="adj" fmla="val 10930"/>
            </a:avLst>
          </a:prstGeo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2375E1FA-006D-EE04-264B-8DD50D1BB326}"/>
              </a:ext>
            </a:extLst>
          </p:cNvPr>
          <p:cNvSpPr/>
          <p:nvPr/>
        </p:nvSpPr>
        <p:spPr>
          <a:xfrm>
            <a:off x="2431685" y="2742342"/>
            <a:ext cx="1654991" cy="1478746"/>
          </a:xfrm>
          <a:prstGeom prst="roundRect">
            <a:avLst>
              <a:gd name="adj" fmla="val 10930"/>
            </a:avLst>
          </a:prstGeo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42CF172-2213-7716-BBCC-F9057C68DC46}"/>
              </a:ext>
            </a:extLst>
          </p:cNvPr>
          <p:cNvSpPr/>
          <p:nvPr/>
        </p:nvSpPr>
        <p:spPr>
          <a:xfrm>
            <a:off x="4385582" y="2742342"/>
            <a:ext cx="1654991" cy="1478746"/>
          </a:xfrm>
          <a:prstGeom prst="roundRect">
            <a:avLst>
              <a:gd name="adj" fmla="val 10930"/>
            </a:avLst>
          </a:prstGeo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E4CFA68-870B-4FB4-038F-C27A838EE5AB}"/>
              </a:ext>
            </a:extLst>
          </p:cNvPr>
          <p:cNvSpPr/>
          <p:nvPr/>
        </p:nvSpPr>
        <p:spPr>
          <a:xfrm>
            <a:off x="6339478" y="2742342"/>
            <a:ext cx="1654991" cy="1478746"/>
          </a:xfrm>
          <a:prstGeom prst="roundRect">
            <a:avLst>
              <a:gd name="adj" fmla="val 10930"/>
            </a:avLst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9B65FF6-0A3A-B42E-AD25-753555B1522E}"/>
              </a:ext>
            </a:extLst>
          </p:cNvPr>
          <p:cNvGrpSpPr/>
          <p:nvPr/>
        </p:nvGrpSpPr>
        <p:grpSpPr>
          <a:xfrm>
            <a:off x="2607166" y="1119665"/>
            <a:ext cx="1322500" cy="1150922"/>
            <a:chOff x="2565772" y="1119665"/>
            <a:chExt cx="1405288" cy="115092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6473EA9-A023-6E26-6A94-AB6F83624E20}"/>
                </a:ext>
              </a:extLst>
            </p:cNvPr>
            <p:cNvSpPr txBox="1"/>
            <p:nvPr/>
          </p:nvSpPr>
          <p:spPr>
            <a:xfrm>
              <a:off x="2565772" y="1682336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b="1" dirty="0">
                  <a:solidFill>
                    <a:schemeClr val="bg1"/>
                  </a:solidFill>
                </a:rPr>
                <a:t>16.1% △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C931BFA-7CE9-8813-B4B2-3D237F70C26B}"/>
                </a:ext>
              </a:extLst>
            </p:cNvPr>
            <p:cNvSpPr txBox="1"/>
            <p:nvPr/>
          </p:nvSpPr>
          <p:spPr>
            <a:xfrm>
              <a:off x="2565772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bg1"/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bg1"/>
                  </a:solidFill>
                </a:rPr>
                <a:t>month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464747E-C229-17AC-D70F-F1C8BE25B1AC}"/>
                </a:ext>
              </a:extLst>
            </p:cNvPr>
            <p:cNvSpPr txBox="1"/>
            <p:nvPr/>
          </p:nvSpPr>
          <p:spPr>
            <a:xfrm>
              <a:off x="2565772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bg1"/>
                  </a:solidFill>
                </a:rPr>
                <a:t>3.270,00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AA984A7-AB38-051A-17C0-121C37A37607}"/>
                </a:ext>
              </a:extLst>
            </p:cNvPr>
            <p:cNvSpPr txBox="1"/>
            <p:nvPr/>
          </p:nvSpPr>
          <p:spPr>
            <a:xfrm>
              <a:off x="2565772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bg1"/>
                  </a:solidFill>
                </a:rPr>
                <a:t>Total Expenses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9DD4EF9-DB10-B973-C0BC-F8C1965CA556}"/>
              </a:ext>
            </a:extLst>
          </p:cNvPr>
          <p:cNvGrpSpPr/>
          <p:nvPr/>
        </p:nvGrpSpPr>
        <p:grpSpPr>
          <a:xfrm>
            <a:off x="653269" y="1119665"/>
            <a:ext cx="1322500" cy="1150922"/>
            <a:chOff x="611875" y="1119665"/>
            <a:chExt cx="1405288" cy="1150922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A1451E1-F462-B5A5-F8B0-AC039C679EB1}"/>
                </a:ext>
              </a:extLst>
            </p:cNvPr>
            <p:cNvSpPr txBox="1"/>
            <p:nvPr/>
          </p:nvSpPr>
          <p:spPr>
            <a:xfrm>
              <a:off x="611875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16.1%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A410731-0833-E2D0-8FCC-65B2B4814BAA}"/>
                </a:ext>
              </a:extLst>
            </p:cNvPr>
            <p:cNvSpPr txBox="1"/>
            <p:nvPr/>
          </p:nvSpPr>
          <p:spPr>
            <a:xfrm>
              <a:off x="611875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FAE53E4-5379-6ED4-8CA6-1B0A05A6C665}"/>
                </a:ext>
              </a:extLst>
            </p:cNvPr>
            <p:cNvSpPr txBox="1"/>
            <p:nvPr/>
          </p:nvSpPr>
          <p:spPr>
            <a:xfrm>
              <a:off x="611875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4.719,00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74F7D4E-39FD-A0FC-5414-519D655D53C8}"/>
                </a:ext>
              </a:extLst>
            </p:cNvPr>
            <p:cNvSpPr txBox="1"/>
            <p:nvPr/>
          </p:nvSpPr>
          <p:spPr>
            <a:xfrm>
              <a:off x="611875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Total Income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B8E6E69-7CA4-A406-A3A5-6E8B3E621E11}"/>
              </a:ext>
            </a:extLst>
          </p:cNvPr>
          <p:cNvGrpSpPr/>
          <p:nvPr/>
        </p:nvGrpSpPr>
        <p:grpSpPr>
          <a:xfrm>
            <a:off x="4551827" y="1119665"/>
            <a:ext cx="1322500" cy="1150922"/>
            <a:chOff x="4505408" y="1119665"/>
            <a:chExt cx="1405288" cy="115092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FBBE52F-7A05-FE14-83BE-74EE9020050F}"/>
                </a:ext>
              </a:extLst>
            </p:cNvPr>
            <p:cNvSpPr txBox="1"/>
            <p:nvPr/>
          </p:nvSpPr>
          <p:spPr>
            <a:xfrm>
              <a:off x="4505408" y="1756913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-5,1%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C7B33CD-C59F-E02B-D7CB-C3724F6B1141}"/>
                </a:ext>
              </a:extLst>
            </p:cNvPr>
            <p:cNvSpPr txBox="1"/>
            <p:nvPr/>
          </p:nvSpPr>
          <p:spPr>
            <a:xfrm>
              <a:off x="4505408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7A633E5-17F5-216D-50C1-8C2DE3A0D447}"/>
                </a:ext>
              </a:extLst>
            </p:cNvPr>
            <p:cNvSpPr txBox="1"/>
            <p:nvPr/>
          </p:nvSpPr>
          <p:spPr>
            <a:xfrm>
              <a:off x="4505408" y="1531267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609,00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C4E448C-1E98-05D3-1B08-75A182321334}"/>
                </a:ext>
              </a:extLst>
            </p:cNvPr>
            <p:cNvSpPr txBox="1"/>
            <p:nvPr/>
          </p:nvSpPr>
          <p:spPr>
            <a:xfrm>
              <a:off x="4505408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Accounts Receivable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731A6AE-BF8B-82EB-3378-53234A83E3FD}"/>
              </a:ext>
            </a:extLst>
          </p:cNvPr>
          <p:cNvGrpSpPr/>
          <p:nvPr/>
        </p:nvGrpSpPr>
        <p:grpSpPr>
          <a:xfrm>
            <a:off x="6505723" y="1119665"/>
            <a:ext cx="1322500" cy="1150922"/>
            <a:chOff x="4505408" y="1119665"/>
            <a:chExt cx="1405288" cy="1150922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9D0EF1-1770-9E3F-64E2-19BA93CA72AE}"/>
                </a:ext>
              </a:extLst>
            </p:cNvPr>
            <p:cNvSpPr txBox="1"/>
            <p:nvPr/>
          </p:nvSpPr>
          <p:spPr>
            <a:xfrm>
              <a:off x="4505408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-15.7%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13D6F0A-DBE9-9097-ADC9-9FF33A94B6D0}"/>
                </a:ext>
              </a:extLst>
            </p:cNvPr>
            <p:cNvSpPr txBox="1"/>
            <p:nvPr/>
          </p:nvSpPr>
          <p:spPr>
            <a:xfrm>
              <a:off x="4505408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FEC702B-A987-6C69-7378-F6C3C0466786}"/>
                </a:ext>
              </a:extLst>
            </p:cNvPr>
            <p:cNvSpPr txBox="1"/>
            <p:nvPr/>
          </p:nvSpPr>
          <p:spPr>
            <a:xfrm>
              <a:off x="4505408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538,00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7EBDC1F-8A91-A571-E685-4816840C22D4}"/>
                </a:ext>
              </a:extLst>
            </p:cNvPr>
            <p:cNvSpPr txBox="1"/>
            <p:nvPr/>
          </p:nvSpPr>
          <p:spPr>
            <a:xfrm>
              <a:off x="4505408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Accounts Payable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B9B342C-C0FD-1D72-2208-0FB59F0D494D}"/>
              </a:ext>
            </a:extLst>
          </p:cNvPr>
          <p:cNvGrpSpPr/>
          <p:nvPr/>
        </p:nvGrpSpPr>
        <p:grpSpPr>
          <a:xfrm>
            <a:off x="653269" y="2911278"/>
            <a:ext cx="1322500" cy="1150922"/>
            <a:chOff x="611875" y="1119665"/>
            <a:chExt cx="1405288" cy="1150922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A9886BB-CEE8-F299-D32C-CCFBB0CD457D}"/>
                </a:ext>
              </a:extLst>
            </p:cNvPr>
            <p:cNvSpPr txBox="1"/>
            <p:nvPr/>
          </p:nvSpPr>
          <p:spPr>
            <a:xfrm>
              <a:off x="611875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-8,8%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C284573-E245-95A1-1EC2-5FF941257575}"/>
                </a:ext>
              </a:extLst>
            </p:cNvPr>
            <p:cNvSpPr txBox="1"/>
            <p:nvPr/>
          </p:nvSpPr>
          <p:spPr>
            <a:xfrm>
              <a:off x="611875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BC45A9F-5D40-5944-E946-A3739C11C343}"/>
                </a:ext>
              </a:extLst>
            </p:cNvPr>
            <p:cNvSpPr txBox="1"/>
            <p:nvPr/>
          </p:nvSpPr>
          <p:spPr>
            <a:xfrm>
              <a:off x="611875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629,00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6AFB3EE-E074-4E06-3BFB-00156814620D}"/>
                </a:ext>
              </a:extLst>
            </p:cNvPr>
            <p:cNvSpPr txBox="1"/>
            <p:nvPr/>
          </p:nvSpPr>
          <p:spPr>
            <a:xfrm>
              <a:off x="611875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Net Profit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36D8ACA-C26D-8626-D697-9C42160CA599}"/>
              </a:ext>
            </a:extLst>
          </p:cNvPr>
          <p:cNvGrpSpPr/>
          <p:nvPr/>
        </p:nvGrpSpPr>
        <p:grpSpPr>
          <a:xfrm>
            <a:off x="2607166" y="2911278"/>
            <a:ext cx="1322500" cy="1150922"/>
            <a:chOff x="2565772" y="1119665"/>
            <a:chExt cx="1405288" cy="1150922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E5CC395-C7A7-E0BB-AA9A-BD40A1F03F39}"/>
                </a:ext>
              </a:extLst>
            </p:cNvPr>
            <p:cNvSpPr txBox="1"/>
            <p:nvPr/>
          </p:nvSpPr>
          <p:spPr>
            <a:xfrm>
              <a:off x="2565772" y="173927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4,9%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E2F83D9-AC24-740C-11D0-C4E0B474CAF6}"/>
                </a:ext>
              </a:extLst>
            </p:cNvPr>
            <p:cNvSpPr txBox="1"/>
            <p:nvPr/>
          </p:nvSpPr>
          <p:spPr>
            <a:xfrm>
              <a:off x="2565772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1D42474-36AA-DFBA-6E2A-56E1AD067058}"/>
                </a:ext>
              </a:extLst>
            </p:cNvPr>
            <p:cNvSpPr txBox="1"/>
            <p:nvPr/>
          </p:nvSpPr>
          <p:spPr>
            <a:xfrm>
              <a:off x="2565772" y="151363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7.684,00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D5D5519-6159-8675-422F-59D87036F6CC}"/>
                </a:ext>
              </a:extLst>
            </p:cNvPr>
            <p:cNvSpPr txBox="1"/>
            <p:nvPr/>
          </p:nvSpPr>
          <p:spPr>
            <a:xfrm>
              <a:off x="2565772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Cash at end of month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4126DC9-EDC6-C2D5-0243-194BCFC7AF94}"/>
              </a:ext>
            </a:extLst>
          </p:cNvPr>
          <p:cNvGrpSpPr/>
          <p:nvPr/>
        </p:nvGrpSpPr>
        <p:grpSpPr>
          <a:xfrm>
            <a:off x="4551827" y="2911278"/>
            <a:ext cx="1322500" cy="1150922"/>
            <a:chOff x="4505408" y="1119665"/>
            <a:chExt cx="1405288" cy="1150922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B205513-8A5D-51CD-E17B-A8B96EAC4EE5}"/>
                </a:ext>
              </a:extLst>
            </p:cNvPr>
            <p:cNvSpPr txBox="1"/>
            <p:nvPr/>
          </p:nvSpPr>
          <p:spPr>
            <a:xfrm>
              <a:off x="4505408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 or higher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4B0EE50-041E-FC8E-6552-7D9B9DC9AE43}"/>
                </a:ext>
              </a:extLst>
            </p:cNvPr>
            <p:cNvSpPr txBox="1"/>
            <p:nvPr/>
          </p:nvSpPr>
          <p:spPr>
            <a:xfrm>
              <a:off x="4505408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Quick Ratio Target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05D3263-249E-696D-65ED-9AD7B84E9E22}"/>
                </a:ext>
              </a:extLst>
            </p:cNvPr>
            <p:cNvSpPr txBox="1"/>
            <p:nvPr/>
          </p:nvSpPr>
          <p:spPr>
            <a:xfrm>
              <a:off x="4505408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1,02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5F9DE92-4CC8-2A39-94DE-DB6465A2655C}"/>
                </a:ext>
              </a:extLst>
            </p:cNvPr>
            <p:cNvSpPr txBox="1"/>
            <p:nvPr/>
          </p:nvSpPr>
          <p:spPr>
            <a:xfrm>
              <a:off x="4505408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Quick Ratio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C4E422D-5FEC-AD2D-51F9-662F0D4521B2}"/>
              </a:ext>
            </a:extLst>
          </p:cNvPr>
          <p:cNvGrpSpPr/>
          <p:nvPr/>
        </p:nvGrpSpPr>
        <p:grpSpPr>
          <a:xfrm>
            <a:off x="6505723" y="2911278"/>
            <a:ext cx="1322500" cy="1150922"/>
            <a:chOff x="4505408" y="1119665"/>
            <a:chExt cx="1405288" cy="1150922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F44B7CE-00FA-32B6-6E9F-355584F4A2ED}"/>
                </a:ext>
              </a:extLst>
            </p:cNvPr>
            <p:cNvSpPr txBox="1"/>
            <p:nvPr/>
          </p:nvSpPr>
          <p:spPr>
            <a:xfrm>
              <a:off x="4505408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 or higher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356BC8B-EF5F-6513-A2B7-F78443B8A073}"/>
                </a:ext>
              </a:extLst>
            </p:cNvPr>
            <p:cNvSpPr txBox="1"/>
            <p:nvPr/>
          </p:nvSpPr>
          <p:spPr>
            <a:xfrm>
              <a:off x="4505408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Current Ratio Target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32D327D-25FA-2B26-2DDA-58247FA93A0F}"/>
                </a:ext>
              </a:extLst>
            </p:cNvPr>
            <p:cNvSpPr txBox="1"/>
            <p:nvPr/>
          </p:nvSpPr>
          <p:spPr>
            <a:xfrm>
              <a:off x="4505408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3,02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4C72C00-575E-8528-DC16-E53AD124276F}"/>
                </a:ext>
              </a:extLst>
            </p:cNvPr>
            <p:cNvSpPr txBox="1"/>
            <p:nvPr/>
          </p:nvSpPr>
          <p:spPr>
            <a:xfrm>
              <a:off x="4505408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Current Ratio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4472BFA9-FC78-5DB5-4D55-5A41C156C00A}"/>
              </a:ext>
            </a:extLst>
          </p:cNvPr>
          <p:cNvSpPr txBox="1"/>
          <p:nvPr/>
        </p:nvSpPr>
        <p:spPr>
          <a:xfrm>
            <a:off x="477788" y="4441087"/>
            <a:ext cx="7535681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Income &amp; Expenses</a:t>
            </a:r>
          </a:p>
        </p:txBody>
      </p:sp>
      <p:graphicFrame>
        <p:nvGraphicFramePr>
          <p:cNvPr id="137" name="Chart 136">
            <a:extLst>
              <a:ext uri="{FF2B5EF4-FFF2-40B4-BE49-F238E27FC236}">
                <a16:creationId xmlns:a16="http://schemas.microsoft.com/office/drawing/2014/main" id="{5031A826-DFF2-B42E-7DA7-4A4DDA09A2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9764749"/>
              </p:ext>
            </p:extLst>
          </p:nvPr>
        </p:nvGraphicFramePr>
        <p:xfrm>
          <a:off x="162320" y="4797152"/>
          <a:ext cx="5988109" cy="1724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4" name="Chart 153">
            <a:extLst>
              <a:ext uri="{FF2B5EF4-FFF2-40B4-BE49-F238E27FC236}">
                <a16:creationId xmlns:a16="http://schemas.microsoft.com/office/drawing/2014/main" id="{71AC2EE8-3D61-76C3-2939-3D45FC9D5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1311364"/>
              </p:ext>
            </p:extLst>
          </p:nvPr>
        </p:nvGraphicFramePr>
        <p:xfrm>
          <a:off x="8122211" y="1301918"/>
          <a:ext cx="3796297" cy="253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4" name="Oval 163">
            <a:extLst>
              <a:ext uri="{FF2B5EF4-FFF2-40B4-BE49-F238E27FC236}">
                <a16:creationId xmlns:a16="http://schemas.microsoft.com/office/drawing/2014/main" id="{1261CC77-0B72-87C9-E161-E7F506BF6BC5}"/>
              </a:ext>
            </a:extLst>
          </p:cNvPr>
          <p:cNvSpPr/>
          <p:nvPr/>
        </p:nvSpPr>
        <p:spPr>
          <a:xfrm>
            <a:off x="8986307" y="1661958"/>
            <a:ext cx="1998068" cy="1998066"/>
          </a:xfrm>
          <a:prstGeom prst="ellipse">
            <a:avLst/>
          </a:prstGeom>
          <a:solidFill>
            <a:schemeClr val="tx1">
              <a:alpha val="29000"/>
            </a:schemeClr>
          </a:solidFill>
          <a:ln>
            <a:noFill/>
          </a:ln>
          <a:effectLst>
            <a:softEdge rad="292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87D335E1-EE83-B30C-52AA-7C74C56DF8A6}"/>
              </a:ext>
            </a:extLst>
          </p:cNvPr>
          <p:cNvSpPr/>
          <p:nvPr/>
        </p:nvSpPr>
        <p:spPr>
          <a:xfrm>
            <a:off x="9150128" y="1697120"/>
            <a:ext cx="1740462" cy="17404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4040BEB5-F4C1-7167-EE5A-D712FD2AB889}"/>
              </a:ext>
            </a:extLst>
          </p:cNvPr>
          <p:cNvGrpSpPr/>
          <p:nvPr/>
        </p:nvGrpSpPr>
        <p:grpSpPr>
          <a:xfrm>
            <a:off x="9359109" y="2022368"/>
            <a:ext cx="1322500" cy="1089965"/>
            <a:chOff x="9478788" y="2004508"/>
            <a:chExt cx="1322500" cy="1089965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89D88FAA-68C9-1B00-0532-6685D877F11A}"/>
                </a:ext>
              </a:extLst>
            </p:cNvPr>
            <p:cNvSpPr txBox="1"/>
            <p:nvPr/>
          </p:nvSpPr>
          <p:spPr>
            <a:xfrm>
              <a:off x="9478788" y="2905924"/>
              <a:ext cx="1322500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Target 30%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463A8253-9679-51A9-21C2-74500CA33842}"/>
                </a:ext>
              </a:extLst>
            </p:cNvPr>
            <p:cNvSpPr txBox="1"/>
            <p:nvPr/>
          </p:nvSpPr>
          <p:spPr>
            <a:xfrm>
              <a:off x="9478788" y="2417037"/>
              <a:ext cx="1322500" cy="4302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3200" dirty="0">
                  <a:solidFill>
                    <a:schemeClr val="accent3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25%</a:t>
              </a:r>
              <a:endParaRPr lang="en-US" sz="3200" dirty="0">
                <a:solidFill>
                  <a:schemeClr val="accent3"/>
                </a:solidFill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AA14ABB2-3B5B-C671-8C8C-72DF4F332F35}"/>
                </a:ext>
              </a:extLst>
            </p:cNvPr>
            <p:cNvSpPr txBox="1"/>
            <p:nvPr/>
          </p:nvSpPr>
          <p:spPr>
            <a:xfrm>
              <a:off x="9677791" y="2004508"/>
              <a:ext cx="924494" cy="3214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Net Profit Margin %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18" name="TextBox 217">
            <a:extLst>
              <a:ext uri="{FF2B5EF4-FFF2-40B4-BE49-F238E27FC236}">
                <a16:creationId xmlns:a16="http://schemas.microsoft.com/office/drawing/2014/main" id="{7B48C909-50F5-D05B-F975-5EAFF3F96859}"/>
              </a:ext>
            </a:extLst>
          </p:cNvPr>
          <p:cNvSpPr txBox="1"/>
          <p:nvPr/>
        </p:nvSpPr>
        <p:spPr>
          <a:xfrm>
            <a:off x="8551340" y="4288220"/>
            <a:ext cx="1322500" cy="29436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IN" sz="1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% of income Budget</a:t>
            </a:r>
            <a:endParaRPr lang="en-US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D59001FE-92B6-F794-D565-07202204FAEE}"/>
              </a:ext>
            </a:extLst>
          </p:cNvPr>
          <p:cNvCxnSpPr>
            <a:cxnSpLocks/>
          </p:cNvCxnSpPr>
          <p:nvPr/>
        </p:nvCxnSpPr>
        <p:spPr>
          <a:xfrm>
            <a:off x="10004293" y="4365104"/>
            <a:ext cx="0" cy="176137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Box 223">
            <a:extLst>
              <a:ext uri="{FF2B5EF4-FFF2-40B4-BE49-F238E27FC236}">
                <a16:creationId xmlns:a16="http://schemas.microsoft.com/office/drawing/2014/main" id="{CE7002DD-5162-8BDD-5EA7-4EF5482EAFE8}"/>
              </a:ext>
            </a:extLst>
          </p:cNvPr>
          <p:cNvSpPr txBox="1"/>
          <p:nvPr/>
        </p:nvSpPr>
        <p:spPr>
          <a:xfrm>
            <a:off x="10159423" y="4288220"/>
            <a:ext cx="1322500" cy="29436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IN" sz="1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% of Expenses Budget</a:t>
            </a:r>
            <a:endParaRPr lang="en-US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225" name="Chart 224">
            <a:extLst>
              <a:ext uri="{FF2B5EF4-FFF2-40B4-BE49-F238E27FC236}">
                <a16:creationId xmlns:a16="http://schemas.microsoft.com/office/drawing/2014/main" id="{5FBE1575-CF38-E034-29F3-52FA05ED6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8613030"/>
              </p:ext>
            </p:extLst>
          </p:nvPr>
        </p:nvGraphicFramePr>
        <p:xfrm>
          <a:off x="8530632" y="4633107"/>
          <a:ext cx="1308196" cy="111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6" name="Chart 225">
            <a:extLst>
              <a:ext uri="{FF2B5EF4-FFF2-40B4-BE49-F238E27FC236}">
                <a16:creationId xmlns:a16="http://schemas.microsoft.com/office/drawing/2014/main" id="{027EA8E0-DBF3-3CA6-DC9A-19A8F4B9B1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4344197"/>
              </p:ext>
            </p:extLst>
          </p:nvPr>
        </p:nvGraphicFramePr>
        <p:xfrm>
          <a:off x="10149225" y="4633107"/>
          <a:ext cx="1308196" cy="111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235" name="Group 234">
            <a:extLst>
              <a:ext uri="{FF2B5EF4-FFF2-40B4-BE49-F238E27FC236}">
                <a16:creationId xmlns:a16="http://schemas.microsoft.com/office/drawing/2014/main" id="{9149C30F-DBE2-F0FC-DFF7-26717FE643F8}"/>
              </a:ext>
            </a:extLst>
          </p:cNvPr>
          <p:cNvGrpSpPr/>
          <p:nvPr/>
        </p:nvGrpSpPr>
        <p:grpSpPr>
          <a:xfrm>
            <a:off x="8551340" y="5812152"/>
            <a:ext cx="1326134" cy="341723"/>
            <a:chOff x="8551340" y="5812152"/>
            <a:chExt cx="1326134" cy="341723"/>
          </a:xfrm>
        </p:grpSpPr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0A82FEE5-CCED-8433-ECB8-86DA4633F595}"/>
                </a:ext>
              </a:extLst>
            </p:cNvPr>
            <p:cNvSpPr txBox="1"/>
            <p:nvPr/>
          </p:nvSpPr>
          <p:spPr>
            <a:xfrm>
              <a:off x="8551340" y="5812152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Budget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076ABAA8-965B-0CDC-8677-8B97FB2BF181}"/>
                </a:ext>
              </a:extLst>
            </p:cNvPr>
            <p:cNvSpPr txBox="1"/>
            <p:nvPr/>
          </p:nvSpPr>
          <p:spPr>
            <a:xfrm>
              <a:off x="8551340" y="6022359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Balance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5B51A3B1-A94C-BD90-0234-8DEAFC480FDA}"/>
                </a:ext>
              </a:extLst>
            </p:cNvPr>
            <p:cNvSpPr txBox="1"/>
            <p:nvPr/>
          </p:nvSpPr>
          <p:spPr>
            <a:xfrm>
              <a:off x="9238058" y="5812152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5 000,00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1595F03B-8D13-6444-FCCF-5FB107C49802}"/>
                </a:ext>
              </a:extLst>
            </p:cNvPr>
            <p:cNvSpPr txBox="1"/>
            <p:nvPr/>
          </p:nvSpPr>
          <p:spPr>
            <a:xfrm>
              <a:off x="9238058" y="6022359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-281,00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33" name="TextBox 232">
            <a:extLst>
              <a:ext uri="{FF2B5EF4-FFF2-40B4-BE49-F238E27FC236}">
                <a16:creationId xmlns:a16="http://schemas.microsoft.com/office/drawing/2014/main" id="{FB3D9BB1-D811-E067-C9BA-4C1670940E5C}"/>
              </a:ext>
            </a:extLst>
          </p:cNvPr>
          <p:cNvSpPr txBox="1"/>
          <p:nvPr/>
        </p:nvSpPr>
        <p:spPr>
          <a:xfrm>
            <a:off x="8927957" y="5030907"/>
            <a:ext cx="513547" cy="31718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800" dirty="0">
                <a:solidFill>
                  <a:schemeClr val="accent3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94</a:t>
            </a:r>
            <a:r>
              <a:rPr lang="en-IN" sz="1050" dirty="0">
                <a:solidFill>
                  <a:schemeClr val="accent3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sz="1800" dirty="0">
              <a:solidFill>
                <a:schemeClr val="accent3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CA393C92-B9C1-7CD1-D022-547C5517A71E}"/>
              </a:ext>
            </a:extLst>
          </p:cNvPr>
          <p:cNvSpPr txBox="1"/>
          <p:nvPr/>
        </p:nvSpPr>
        <p:spPr>
          <a:xfrm>
            <a:off x="10546550" y="5030907"/>
            <a:ext cx="513547" cy="31718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93</a:t>
            </a:r>
            <a:r>
              <a:rPr lang="en-IN" sz="105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sz="1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96B2B531-1041-2B7C-0852-303F667B3722}"/>
              </a:ext>
            </a:extLst>
          </p:cNvPr>
          <p:cNvGrpSpPr/>
          <p:nvPr/>
        </p:nvGrpSpPr>
        <p:grpSpPr>
          <a:xfrm>
            <a:off x="10155789" y="5812152"/>
            <a:ext cx="1326134" cy="341723"/>
            <a:chOff x="8551340" y="5812152"/>
            <a:chExt cx="1326134" cy="341723"/>
          </a:xfrm>
        </p:grpSpPr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59EFBF0D-4329-D7D7-BA76-84398289F6D1}"/>
                </a:ext>
              </a:extLst>
            </p:cNvPr>
            <p:cNvSpPr txBox="1"/>
            <p:nvPr/>
          </p:nvSpPr>
          <p:spPr>
            <a:xfrm>
              <a:off x="8551340" y="5812152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Budget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C0E1F515-F97A-3291-35FD-F2144AD2E6B0}"/>
                </a:ext>
              </a:extLst>
            </p:cNvPr>
            <p:cNvSpPr txBox="1"/>
            <p:nvPr/>
          </p:nvSpPr>
          <p:spPr>
            <a:xfrm>
              <a:off x="8551340" y="6022359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Balance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4486987A-778A-9E3A-D312-67BEF88BEA34}"/>
                </a:ext>
              </a:extLst>
            </p:cNvPr>
            <p:cNvSpPr txBox="1"/>
            <p:nvPr/>
          </p:nvSpPr>
          <p:spPr>
            <a:xfrm>
              <a:off x="9238058" y="5812152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5 000,00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5373E4B1-F0FE-ED41-3A4B-CF7E3DF071E5}"/>
                </a:ext>
              </a:extLst>
            </p:cNvPr>
            <p:cNvSpPr txBox="1"/>
            <p:nvPr/>
          </p:nvSpPr>
          <p:spPr>
            <a:xfrm>
              <a:off x="9238058" y="6022359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-230,00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02715238-FB68-23AF-DA8C-91BE8D86F0D4}"/>
              </a:ext>
            </a:extLst>
          </p:cNvPr>
          <p:cNvGrpSpPr/>
          <p:nvPr/>
        </p:nvGrpSpPr>
        <p:grpSpPr>
          <a:xfrm>
            <a:off x="6343030" y="4797152"/>
            <a:ext cx="1651439" cy="1115037"/>
            <a:chOff x="6343030" y="5451676"/>
            <a:chExt cx="1651439" cy="1023775"/>
          </a:xfrm>
        </p:grpSpPr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2E5F31E-1E9A-556D-9360-3FC34D195DC9}"/>
                </a:ext>
              </a:extLst>
            </p:cNvPr>
            <p:cNvGrpSpPr/>
            <p:nvPr/>
          </p:nvGrpSpPr>
          <p:grpSpPr>
            <a:xfrm>
              <a:off x="6343030" y="5451676"/>
              <a:ext cx="1651439" cy="254191"/>
              <a:chOff x="6343030" y="5451676"/>
              <a:chExt cx="1651439" cy="254191"/>
            </a:xfrm>
          </p:grpSpPr>
          <p:sp>
            <p:nvSpPr>
              <p:cNvPr id="251" name="Rectangle: Rounded Corners 250">
                <a:extLst>
                  <a:ext uri="{FF2B5EF4-FFF2-40B4-BE49-F238E27FC236}">
                    <a16:creationId xmlns:a16="http://schemas.microsoft.com/office/drawing/2014/main" id="{2611F174-98F7-C72F-3E3D-105625025060}"/>
                  </a:ext>
                </a:extLst>
              </p:cNvPr>
              <p:cNvSpPr/>
              <p:nvPr/>
            </p:nvSpPr>
            <p:spPr>
              <a:xfrm>
                <a:off x="6343030" y="5451676"/>
                <a:ext cx="1651439" cy="254191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35946E03-9A28-8A68-65BA-2D43DB621B93}"/>
                  </a:ext>
                </a:extLst>
              </p:cNvPr>
              <p:cNvSpPr txBox="1"/>
              <p:nvPr/>
            </p:nvSpPr>
            <p:spPr>
              <a:xfrm>
                <a:off x="6482009" y="5495775"/>
                <a:ext cx="1354302" cy="165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100" b="1" dirty="0">
                    <a:solidFill>
                      <a:schemeClr val="bg1"/>
                    </a:solidFill>
                  </a:rPr>
                  <a:t>Placeholder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486265B2-0863-FC03-C13A-0B5814751FB9}"/>
                </a:ext>
              </a:extLst>
            </p:cNvPr>
            <p:cNvGrpSpPr/>
            <p:nvPr/>
          </p:nvGrpSpPr>
          <p:grpSpPr>
            <a:xfrm>
              <a:off x="6343030" y="5836468"/>
              <a:ext cx="1651439" cy="254191"/>
              <a:chOff x="6343030" y="5836468"/>
              <a:chExt cx="1651439" cy="254191"/>
            </a:xfrm>
          </p:grpSpPr>
          <p:sp>
            <p:nvSpPr>
              <p:cNvPr id="249" name="Rectangle: Rounded Corners 248">
                <a:extLst>
                  <a:ext uri="{FF2B5EF4-FFF2-40B4-BE49-F238E27FC236}">
                    <a16:creationId xmlns:a16="http://schemas.microsoft.com/office/drawing/2014/main" id="{9A78A390-5494-98A8-E1A3-3CEE83AAEB54}"/>
                  </a:ext>
                </a:extLst>
              </p:cNvPr>
              <p:cNvSpPr/>
              <p:nvPr/>
            </p:nvSpPr>
            <p:spPr>
              <a:xfrm>
                <a:off x="6343030" y="5836468"/>
                <a:ext cx="1651439" cy="254191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6F83CB2E-DFD6-8B33-5935-254ADAB66AF2}"/>
                  </a:ext>
                </a:extLst>
              </p:cNvPr>
              <p:cNvSpPr txBox="1"/>
              <p:nvPr/>
            </p:nvSpPr>
            <p:spPr>
              <a:xfrm>
                <a:off x="6482009" y="5880567"/>
                <a:ext cx="1354302" cy="165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100" b="1" dirty="0">
                    <a:solidFill>
                      <a:schemeClr val="bg1"/>
                    </a:solidFill>
                  </a:rPr>
                  <a:t>Placeholder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465D28C4-38EF-DBAE-B957-D663A7DFEBD1}"/>
                </a:ext>
              </a:extLst>
            </p:cNvPr>
            <p:cNvGrpSpPr/>
            <p:nvPr/>
          </p:nvGrpSpPr>
          <p:grpSpPr>
            <a:xfrm>
              <a:off x="6343030" y="6221260"/>
              <a:ext cx="1651439" cy="254191"/>
              <a:chOff x="6343030" y="6221260"/>
              <a:chExt cx="1651439" cy="254191"/>
            </a:xfrm>
          </p:grpSpPr>
          <p:sp>
            <p:nvSpPr>
              <p:cNvPr id="247" name="Rectangle: Rounded Corners 246">
                <a:extLst>
                  <a:ext uri="{FF2B5EF4-FFF2-40B4-BE49-F238E27FC236}">
                    <a16:creationId xmlns:a16="http://schemas.microsoft.com/office/drawing/2014/main" id="{CC147375-12DD-C7FA-ED7A-EC8D819412E1}"/>
                  </a:ext>
                </a:extLst>
              </p:cNvPr>
              <p:cNvSpPr/>
              <p:nvPr/>
            </p:nvSpPr>
            <p:spPr>
              <a:xfrm>
                <a:off x="6343030" y="6221260"/>
                <a:ext cx="1651439" cy="254191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87BC677B-818B-6A86-44D0-7851BD50245C}"/>
                  </a:ext>
                </a:extLst>
              </p:cNvPr>
              <p:cNvSpPr txBox="1"/>
              <p:nvPr/>
            </p:nvSpPr>
            <p:spPr>
              <a:xfrm>
                <a:off x="6482009" y="6265359"/>
                <a:ext cx="1354302" cy="165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100" b="1" dirty="0">
                    <a:solidFill>
                      <a:schemeClr val="bg1"/>
                    </a:solidFill>
                  </a:rPr>
                  <a:t>Placeholder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91BD215-D6FE-89C1-0548-8DB4235C2BEA}"/>
              </a:ext>
            </a:extLst>
          </p:cNvPr>
          <p:cNvSpPr/>
          <p:nvPr/>
        </p:nvSpPr>
        <p:spPr>
          <a:xfrm>
            <a:off x="7966620" y="943429"/>
            <a:ext cx="3760923" cy="5725931"/>
          </a:xfrm>
          <a:prstGeom prst="roundRect">
            <a:avLst>
              <a:gd name="adj" fmla="val 4801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4E29C2-7504-8B64-6C51-746EDC08369A}"/>
              </a:ext>
            </a:extLst>
          </p:cNvPr>
          <p:cNvSpPr/>
          <p:nvPr/>
        </p:nvSpPr>
        <p:spPr>
          <a:xfrm>
            <a:off x="4054445" y="2738846"/>
            <a:ext cx="2003084" cy="1789769"/>
          </a:xfrm>
          <a:prstGeom prst="roundRect">
            <a:avLst>
              <a:gd name="adj" fmla="val 10930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DE15E1-7067-AB92-1339-061070B7CCA5}"/>
              </a:ext>
            </a:extLst>
          </p:cNvPr>
          <p:cNvSpPr/>
          <p:nvPr/>
        </p:nvSpPr>
        <p:spPr>
          <a:xfrm>
            <a:off x="6013874" y="2738846"/>
            <a:ext cx="2003084" cy="1789769"/>
          </a:xfrm>
          <a:prstGeom prst="roundRect">
            <a:avLst>
              <a:gd name="adj" fmla="val 10930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E2391B2-C5F3-D6D0-2F59-C6A0DC079303}"/>
              </a:ext>
            </a:extLst>
          </p:cNvPr>
          <p:cNvSpPr/>
          <p:nvPr/>
        </p:nvSpPr>
        <p:spPr>
          <a:xfrm>
            <a:off x="150103" y="2738846"/>
            <a:ext cx="2003084" cy="1789769"/>
          </a:xfrm>
          <a:prstGeom prst="roundRect">
            <a:avLst>
              <a:gd name="adj" fmla="val 10930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481DBF0-A6FE-8D26-E68A-EB30F0FB9125}"/>
              </a:ext>
            </a:extLst>
          </p:cNvPr>
          <p:cNvSpPr/>
          <p:nvPr/>
        </p:nvSpPr>
        <p:spPr>
          <a:xfrm>
            <a:off x="2095016" y="2738846"/>
            <a:ext cx="2003084" cy="1789769"/>
          </a:xfrm>
          <a:prstGeom prst="roundRect">
            <a:avLst>
              <a:gd name="adj" fmla="val 10930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B656E35-CEF8-6164-DF06-61FC83EDA862}"/>
              </a:ext>
            </a:extLst>
          </p:cNvPr>
          <p:cNvSpPr/>
          <p:nvPr/>
        </p:nvSpPr>
        <p:spPr>
          <a:xfrm>
            <a:off x="4054445" y="953589"/>
            <a:ext cx="2003084" cy="1789769"/>
          </a:xfrm>
          <a:prstGeom prst="roundRect">
            <a:avLst>
              <a:gd name="adj" fmla="val 10930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4DFF168-E43F-DDE7-59B1-86C349D38BCC}"/>
              </a:ext>
            </a:extLst>
          </p:cNvPr>
          <p:cNvSpPr/>
          <p:nvPr/>
        </p:nvSpPr>
        <p:spPr>
          <a:xfrm>
            <a:off x="6013874" y="953589"/>
            <a:ext cx="2003084" cy="1789769"/>
          </a:xfrm>
          <a:prstGeom prst="roundRect">
            <a:avLst>
              <a:gd name="adj" fmla="val 10930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6CBD726-70E7-0EE1-624F-24DD66D8BB32}"/>
              </a:ext>
            </a:extLst>
          </p:cNvPr>
          <p:cNvSpPr/>
          <p:nvPr/>
        </p:nvSpPr>
        <p:spPr>
          <a:xfrm>
            <a:off x="150103" y="953589"/>
            <a:ext cx="2003084" cy="1789769"/>
          </a:xfrm>
          <a:prstGeom prst="roundRect">
            <a:avLst>
              <a:gd name="adj" fmla="val 10930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09" name="Rectangle: Rounded Corners 208">
            <a:extLst>
              <a:ext uri="{FF2B5EF4-FFF2-40B4-BE49-F238E27FC236}">
                <a16:creationId xmlns:a16="http://schemas.microsoft.com/office/drawing/2014/main" id="{CA036DDF-BB98-B6E3-55B6-B5EF1189F65C}"/>
              </a:ext>
            </a:extLst>
          </p:cNvPr>
          <p:cNvSpPr/>
          <p:nvPr/>
        </p:nvSpPr>
        <p:spPr>
          <a:xfrm>
            <a:off x="8308955" y="953016"/>
            <a:ext cx="3390676" cy="5428311"/>
          </a:xfrm>
          <a:prstGeom prst="roundRect">
            <a:avLst>
              <a:gd name="adj" fmla="val 4801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</a:gra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2A3E2C8A-A11B-4038-0BBC-C55C8201F30C}"/>
              </a:ext>
            </a:extLst>
          </p:cNvPr>
          <p:cNvSpPr/>
          <p:nvPr/>
        </p:nvSpPr>
        <p:spPr>
          <a:xfrm>
            <a:off x="8774989" y="1321981"/>
            <a:ext cx="2490740" cy="249073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88900" dir="21000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5EBE5F3-30DA-B477-A8A2-3AFFAA89D4AE}"/>
              </a:ext>
            </a:extLst>
          </p:cNvPr>
          <p:cNvSpPr/>
          <p:nvPr/>
        </p:nvSpPr>
        <p:spPr>
          <a:xfrm>
            <a:off x="2095016" y="953589"/>
            <a:ext cx="2003084" cy="1789769"/>
          </a:xfrm>
          <a:prstGeom prst="roundRect">
            <a:avLst>
              <a:gd name="adj" fmla="val 10930"/>
            </a:avLst>
          </a:prstGeom>
          <a:solidFill>
            <a:schemeClr val="tx1">
              <a:alpha val="29000"/>
            </a:schemeClr>
          </a:solidFill>
          <a:ln w="127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DD2B35-3491-D171-0F25-F1E97EF8C0CC}"/>
              </a:ext>
            </a:extLst>
          </p:cNvPr>
          <p:cNvSpPr txBox="1"/>
          <p:nvPr/>
        </p:nvSpPr>
        <p:spPr>
          <a:xfrm>
            <a:off x="477788" y="404664"/>
            <a:ext cx="11233248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Financial Dashboard Template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6F44B0E-7F73-D2DC-5FD5-24678BB9E02A}"/>
              </a:ext>
            </a:extLst>
          </p:cNvPr>
          <p:cNvSpPr/>
          <p:nvPr/>
        </p:nvSpPr>
        <p:spPr>
          <a:xfrm>
            <a:off x="477788" y="953017"/>
            <a:ext cx="1654991" cy="1478746"/>
          </a:xfrm>
          <a:prstGeom prst="roundRect">
            <a:avLst>
              <a:gd name="adj" fmla="val 10930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</a:gra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F38BB21-6977-994F-BCD3-A3AC3156F02F}"/>
              </a:ext>
            </a:extLst>
          </p:cNvPr>
          <p:cNvSpPr/>
          <p:nvPr/>
        </p:nvSpPr>
        <p:spPr>
          <a:xfrm>
            <a:off x="2431685" y="953017"/>
            <a:ext cx="1654991" cy="1478746"/>
          </a:xfrm>
          <a:prstGeom prst="roundRect">
            <a:avLst>
              <a:gd name="adj" fmla="val 1093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3500000" scaled="1"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4757FE2E-D310-EBA3-C68C-DD4416B63ED5}"/>
              </a:ext>
            </a:extLst>
          </p:cNvPr>
          <p:cNvSpPr/>
          <p:nvPr/>
        </p:nvSpPr>
        <p:spPr>
          <a:xfrm>
            <a:off x="4385582" y="953017"/>
            <a:ext cx="1654991" cy="1478746"/>
          </a:xfrm>
          <a:prstGeom prst="roundRect">
            <a:avLst>
              <a:gd name="adj" fmla="val 10930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</a:gra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B30A443-627C-6B86-BAF5-126DC7F061B6}"/>
              </a:ext>
            </a:extLst>
          </p:cNvPr>
          <p:cNvSpPr/>
          <p:nvPr/>
        </p:nvSpPr>
        <p:spPr>
          <a:xfrm>
            <a:off x="6339478" y="953017"/>
            <a:ext cx="1654991" cy="1478746"/>
          </a:xfrm>
          <a:prstGeom prst="roundRect">
            <a:avLst>
              <a:gd name="adj" fmla="val 10930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</a:gra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DFB4351-5E7C-8568-E7A4-4B509F27F80E}"/>
              </a:ext>
            </a:extLst>
          </p:cNvPr>
          <p:cNvSpPr/>
          <p:nvPr/>
        </p:nvSpPr>
        <p:spPr>
          <a:xfrm>
            <a:off x="477788" y="2742342"/>
            <a:ext cx="1654991" cy="1478746"/>
          </a:xfrm>
          <a:prstGeom prst="roundRect">
            <a:avLst>
              <a:gd name="adj" fmla="val 10930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</a:gra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2375E1FA-006D-EE04-264B-8DD50D1BB326}"/>
              </a:ext>
            </a:extLst>
          </p:cNvPr>
          <p:cNvSpPr/>
          <p:nvPr/>
        </p:nvSpPr>
        <p:spPr>
          <a:xfrm>
            <a:off x="2431685" y="2742342"/>
            <a:ext cx="1654991" cy="1478746"/>
          </a:xfrm>
          <a:prstGeom prst="roundRect">
            <a:avLst>
              <a:gd name="adj" fmla="val 10930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</a:gra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42CF172-2213-7716-BBCC-F9057C68DC46}"/>
              </a:ext>
            </a:extLst>
          </p:cNvPr>
          <p:cNvSpPr/>
          <p:nvPr/>
        </p:nvSpPr>
        <p:spPr>
          <a:xfrm>
            <a:off x="4385582" y="2742342"/>
            <a:ext cx="1654991" cy="1478746"/>
          </a:xfrm>
          <a:prstGeom prst="roundRect">
            <a:avLst>
              <a:gd name="adj" fmla="val 10930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</a:gra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E4CFA68-870B-4FB4-038F-C27A838EE5AB}"/>
              </a:ext>
            </a:extLst>
          </p:cNvPr>
          <p:cNvSpPr/>
          <p:nvPr/>
        </p:nvSpPr>
        <p:spPr>
          <a:xfrm>
            <a:off x="6339478" y="2742342"/>
            <a:ext cx="1654991" cy="1478746"/>
          </a:xfrm>
          <a:prstGeom prst="roundRect">
            <a:avLst>
              <a:gd name="adj" fmla="val 10930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9B65FF6-0A3A-B42E-AD25-753555B1522E}"/>
              </a:ext>
            </a:extLst>
          </p:cNvPr>
          <p:cNvGrpSpPr/>
          <p:nvPr/>
        </p:nvGrpSpPr>
        <p:grpSpPr>
          <a:xfrm>
            <a:off x="2607166" y="1119665"/>
            <a:ext cx="1322500" cy="1150922"/>
            <a:chOff x="2565772" y="1119665"/>
            <a:chExt cx="1405288" cy="115092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6473EA9-A023-6E26-6A94-AB6F83624E20}"/>
                </a:ext>
              </a:extLst>
            </p:cNvPr>
            <p:cNvSpPr txBox="1"/>
            <p:nvPr/>
          </p:nvSpPr>
          <p:spPr>
            <a:xfrm>
              <a:off x="2565772" y="1682336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b="1" dirty="0">
                  <a:solidFill>
                    <a:schemeClr val="bg1"/>
                  </a:solidFill>
                </a:rPr>
                <a:t>16.1% △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C931BFA-7CE9-8813-B4B2-3D237F70C26B}"/>
                </a:ext>
              </a:extLst>
            </p:cNvPr>
            <p:cNvSpPr txBox="1"/>
            <p:nvPr/>
          </p:nvSpPr>
          <p:spPr>
            <a:xfrm>
              <a:off x="2565772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bg1"/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bg1"/>
                  </a:solidFill>
                </a:rPr>
                <a:t>month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464747E-C229-17AC-D70F-F1C8BE25B1AC}"/>
                </a:ext>
              </a:extLst>
            </p:cNvPr>
            <p:cNvSpPr txBox="1"/>
            <p:nvPr/>
          </p:nvSpPr>
          <p:spPr>
            <a:xfrm>
              <a:off x="2565772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bg1"/>
                  </a:solidFill>
                </a:rPr>
                <a:t>3.270,00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AA984A7-AB38-051A-17C0-121C37A37607}"/>
                </a:ext>
              </a:extLst>
            </p:cNvPr>
            <p:cNvSpPr txBox="1"/>
            <p:nvPr/>
          </p:nvSpPr>
          <p:spPr>
            <a:xfrm>
              <a:off x="2565772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bg1"/>
                  </a:solidFill>
                </a:rPr>
                <a:t>Total Expenses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9DD4EF9-DB10-B973-C0BC-F8C1965CA556}"/>
              </a:ext>
            </a:extLst>
          </p:cNvPr>
          <p:cNvGrpSpPr/>
          <p:nvPr/>
        </p:nvGrpSpPr>
        <p:grpSpPr>
          <a:xfrm>
            <a:off x="667456" y="1119665"/>
            <a:ext cx="1322500" cy="1150922"/>
            <a:chOff x="611875" y="1119665"/>
            <a:chExt cx="1405288" cy="1150922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A1451E1-F462-B5A5-F8B0-AC039C679EB1}"/>
                </a:ext>
              </a:extLst>
            </p:cNvPr>
            <p:cNvSpPr txBox="1"/>
            <p:nvPr/>
          </p:nvSpPr>
          <p:spPr>
            <a:xfrm>
              <a:off x="611875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16.1%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A410731-0833-E2D0-8FCC-65B2B4814BAA}"/>
                </a:ext>
              </a:extLst>
            </p:cNvPr>
            <p:cNvSpPr txBox="1"/>
            <p:nvPr/>
          </p:nvSpPr>
          <p:spPr>
            <a:xfrm>
              <a:off x="611875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FAE53E4-5379-6ED4-8CA6-1B0A05A6C665}"/>
                </a:ext>
              </a:extLst>
            </p:cNvPr>
            <p:cNvSpPr txBox="1"/>
            <p:nvPr/>
          </p:nvSpPr>
          <p:spPr>
            <a:xfrm>
              <a:off x="611875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4.719,00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74F7D4E-39FD-A0FC-5414-519D655D53C8}"/>
                </a:ext>
              </a:extLst>
            </p:cNvPr>
            <p:cNvSpPr txBox="1"/>
            <p:nvPr/>
          </p:nvSpPr>
          <p:spPr>
            <a:xfrm>
              <a:off x="611875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Total Income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B8E6E69-7CA4-A406-A3A5-6E8B3E621E11}"/>
              </a:ext>
            </a:extLst>
          </p:cNvPr>
          <p:cNvGrpSpPr/>
          <p:nvPr/>
        </p:nvGrpSpPr>
        <p:grpSpPr>
          <a:xfrm>
            <a:off x="4551827" y="1119665"/>
            <a:ext cx="1322500" cy="1150922"/>
            <a:chOff x="4505408" y="1119665"/>
            <a:chExt cx="1405288" cy="115092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FBBE52F-7A05-FE14-83BE-74EE9020050F}"/>
                </a:ext>
              </a:extLst>
            </p:cNvPr>
            <p:cNvSpPr txBox="1"/>
            <p:nvPr/>
          </p:nvSpPr>
          <p:spPr>
            <a:xfrm>
              <a:off x="4505408" y="1756913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-5,1%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C7B33CD-C59F-E02B-D7CB-C3724F6B1141}"/>
                </a:ext>
              </a:extLst>
            </p:cNvPr>
            <p:cNvSpPr txBox="1"/>
            <p:nvPr/>
          </p:nvSpPr>
          <p:spPr>
            <a:xfrm>
              <a:off x="4505408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7A633E5-17F5-216D-50C1-8C2DE3A0D447}"/>
                </a:ext>
              </a:extLst>
            </p:cNvPr>
            <p:cNvSpPr txBox="1"/>
            <p:nvPr/>
          </p:nvSpPr>
          <p:spPr>
            <a:xfrm>
              <a:off x="4505408" y="1531267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609,00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C4E448C-1E98-05D3-1B08-75A182321334}"/>
                </a:ext>
              </a:extLst>
            </p:cNvPr>
            <p:cNvSpPr txBox="1"/>
            <p:nvPr/>
          </p:nvSpPr>
          <p:spPr>
            <a:xfrm>
              <a:off x="4505408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Accounts Receivable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731A6AE-BF8B-82EB-3378-53234A83E3FD}"/>
              </a:ext>
            </a:extLst>
          </p:cNvPr>
          <p:cNvGrpSpPr/>
          <p:nvPr/>
        </p:nvGrpSpPr>
        <p:grpSpPr>
          <a:xfrm>
            <a:off x="6505723" y="1119665"/>
            <a:ext cx="1322500" cy="1150922"/>
            <a:chOff x="4505408" y="1119665"/>
            <a:chExt cx="1405288" cy="1150922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9D0EF1-1770-9E3F-64E2-19BA93CA72AE}"/>
                </a:ext>
              </a:extLst>
            </p:cNvPr>
            <p:cNvSpPr txBox="1"/>
            <p:nvPr/>
          </p:nvSpPr>
          <p:spPr>
            <a:xfrm>
              <a:off x="4505408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-15.7%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13D6F0A-DBE9-9097-ADC9-9FF33A94B6D0}"/>
                </a:ext>
              </a:extLst>
            </p:cNvPr>
            <p:cNvSpPr txBox="1"/>
            <p:nvPr/>
          </p:nvSpPr>
          <p:spPr>
            <a:xfrm>
              <a:off x="4505408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FEC702B-A987-6C69-7378-F6C3C0466786}"/>
                </a:ext>
              </a:extLst>
            </p:cNvPr>
            <p:cNvSpPr txBox="1"/>
            <p:nvPr/>
          </p:nvSpPr>
          <p:spPr>
            <a:xfrm>
              <a:off x="4505408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538,00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7EBDC1F-8A91-A571-E685-4816840C22D4}"/>
                </a:ext>
              </a:extLst>
            </p:cNvPr>
            <p:cNvSpPr txBox="1"/>
            <p:nvPr/>
          </p:nvSpPr>
          <p:spPr>
            <a:xfrm>
              <a:off x="4505408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Accounts Payable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B9B342C-C0FD-1D72-2208-0FB59F0D494D}"/>
              </a:ext>
            </a:extLst>
          </p:cNvPr>
          <p:cNvGrpSpPr/>
          <p:nvPr/>
        </p:nvGrpSpPr>
        <p:grpSpPr>
          <a:xfrm>
            <a:off x="653269" y="2911278"/>
            <a:ext cx="1322500" cy="1150922"/>
            <a:chOff x="611875" y="1119665"/>
            <a:chExt cx="1405288" cy="1150922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A9886BB-CEE8-F299-D32C-CCFBB0CD457D}"/>
                </a:ext>
              </a:extLst>
            </p:cNvPr>
            <p:cNvSpPr txBox="1"/>
            <p:nvPr/>
          </p:nvSpPr>
          <p:spPr>
            <a:xfrm>
              <a:off x="611875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-8,8%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C284573-E245-95A1-1EC2-5FF941257575}"/>
                </a:ext>
              </a:extLst>
            </p:cNvPr>
            <p:cNvSpPr txBox="1"/>
            <p:nvPr/>
          </p:nvSpPr>
          <p:spPr>
            <a:xfrm>
              <a:off x="611875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BC45A9F-5D40-5944-E946-A3739C11C343}"/>
                </a:ext>
              </a:extLst>
            </p:cNvPr>
            <p:cNvSpPr txBox="1"/>
            <p:nvPr/>
          </p:nvSpPr>
          <p:spPr>
            <a:xfrm>
              <a:off x="611875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629,00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6AFB3EE-E074-4E06-3BFB-00156814620D}"/>
                </a:ext>
              </a:extLst>
            </p:cNvPr>
            <p:cNvSpPr txBox="1"/>
            <p:nvPr/>
          </p:nvSpPr>
          <p:spPr>
            <a:xfrm>
              <a:off x="611875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Net Profit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36D8ACA-C26D-8626-D697-9C42160CA599}"/>
              </a:ext>
            </a:extLst>
          </p:cNvPr>
          <p:cNvGrpSpPr/>
          <p:nvPr/>
        </p:nvGrpSpPr>
        <p:grpSpPr>
          <a:xfrm>
            <a:off x="2607166" y="2911278"/>
            <a:ext cx="1322500" cy="1150922"/>
            <a:chOff x="2565772" y="1119665"/>
            <a:chExt cx="1405288" cy="1150922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E5CC395-C7A7-E0BB-AA9A-BD40A1F03F39}"/>
                </a:ext>
              </a:extLst>
            </p:cNvPr>
            <p:cNvSpPr txBox="1"/>
            <p:nvPr/>
          </p:nvSpPr>
          <p:spPr>
            <a:xfrm>
              <a:off x="2565772" y="173927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4,9%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E2F83D9-AC24-740C-11D0-C4E0B474CAF6}"/>
                </a:ext>
              </a:extLst>
            </p:cNvPr>
            <p:cNvSpPr txBox="1"/>
            <p:nvPr/>
          </p:nvSpPr>
          <p:spPr>
            <a:xfrm>
              <a:off x="2565772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 previous</a:t>
              </a:r>
            </a:p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month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1D42474-36AA-DFBA-6E2A-56E1AD067058}"/>
                </a:ext>
              </a:extLst>
            </p:cNvPr>
            <p:cNvSpPr txBox="1"/>
            <p:nvPr/>
          </p:nvSpPr>
          <p:spPr>
            <a:xfrm>
              <a:off x="2565772" y="151363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7.684,00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D5D5519-6159-8675-422F-59D87036F6CC}"/>
                </a:ext>
              </a:extLst>
            </p:cNvPr>
            <p:cNvSpPr txBox="1"/>
            <p:nvPr/>
          </p:nvSpPr>
          <p:spPr>
            <a:xfrm>
              <a:off x="2565772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Cash at end of month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4126DC9-EDC6-C2D5-0243-194BCFC7AF94}"/>
              </a:ext>
            </a:extLst>
          </p:cNvPr>
          <p:cNvGrpSpPr/>
          <p:nvPr/>
        </p:nvGrpSpPr>
        <p:grpSpPr>
          <a:xfrm>
            <a:off x="4551827" y="2911278"/>
            <a:ext cx="1322500" cy="1150922"/>
            <a:chOff x="4505408" y="1119665"/>
            <a:chExt cx="1405288" cy="1150922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B205513-8A5D-51CD-E17B-A8B96EAC4EE5}"/>
                </a:ext>
              </a:extLst>
            </p:cNvPr>
            <p:cNvSpPr txBox="1"/>
            <p:nvPr/>
          </p:nvSpPr>
          <p:spPr>
            <a:xfrm>
              <a:off x="4505408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 or higher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4B0EE50-041E-FC8E-6552-7D9B9DC9AE43}"/>
                </a:ext>
              </a:extLst>
            </p:cNvPr>
            <p:cNvSpPr txBox="1"/>
            <p:nvPr/>
          </p:nvSpPr>
          <p:spPr>
            <a:xfrm>
              <a:off x="4505408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Quick Ratio Target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05D3263-249E-696D-65ED-9AD7B84E9E22}"/>
                </a:ext>
              </a:extLst>
            </p:cNvPr>
            <p:cNvSpPr txBox="1"/>
            <p:nvPr/>
          </p:nvSpPr>
          <p:spPr>
            <a:xfrm>
              <a:off x="4505408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1,02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5F9DE92-4CC8-2A39-94DE-DB6465A2655C}"/>
                </a:ext>
              </a:extLst>
            </p:cNvPr>
            <p:cNvSpPr txBox="1"/>
            <p:nvPr/>
          </p:nvSpPr>
          <p:spPr>
            <a:xfrm>
              <a:off x="4505408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Quick Ratio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C4E422D-5FEC-AD2D-51F9-662F0D4521B2}"/>
              </a:ext>
            </a:extLst>
          </p:cNvPr>
          <p:cNvGrpSpPr/>
          <p:nvPr/>
        </p:nvGrpSpPr>
        <p:grpSpPr>
          <a:xfrm>
            <a:off x="6505723" y="2911278"/>
            <a:ext cx="1322500" cy="1150922"/>
            <a:chOff x="4505408" y="1119665"/>
            <a:chExt cx="1405288" cy="1150922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F44B7CE-00FA-32B6-6E9F-355584F4A2ED}"/>
                </a:ext>
              </a:extLst>
            </p:cNvPr>
            <p:cNvSpPr txBox="1"/>
            <p:nvPr/>
          </p:nvSpPr>
          <p:spPr>
            <a:xfrm>
              <a:off x="4505408" y="1678318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 or higher</a:t>
              </a:r>
              <a:endPara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356BC8B-EF5F-6513-A2B7-F78443B8A073}"/>
                </a:ext>
              </a:extLst>
            </p:cNvPr>
            <p:cNvSpPr txBox="1"/>
            <p:nvPr/>
          </p:nvSpPr>
          <p:spPr>
            <a:xfrm>
              <a:off x="4505408" y="1983346"/>
              <a:ext cx="1405288" cy="2872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Current Ratio Target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32D327D-25FA-2B26-2DDA-58247FA93A0F}"/>
                </a:ext>
              </a:extLst>
            </p:cNvPr>
            <p:cNvSpPr txBox="1"/>
            <p:nvPr/>
          </p:nvSpPr>
          <p:spPr>
            <a:xfrm>
              <a:off x="4505408" y="1452672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3,02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4C72C00-575E-8528-DC16-E53AD124276F}"/>
                </a:ext>
              </a:extLst>
            </p:cNvPr>
            <p:cNvSpPr txBox="1"/>
            <p:nvPr/>
          </p:nvSpPr>
          <p:spPr>
            <a:xfrm>
              <a:off x="4505408" y="1119665"/>
              <a:ext cx="1405288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Current Ratio</a:t>
              </a:r>
              <a:endPara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4472BFA9-FC78-5DB5-4D55-5A41C156C00A}"/>
              </a:ext>
            </a:extLst>
          </p:cNvPr>
          <p:cNvSpPr txBox="1"/>
          <p:nvPr/>
        </p:nvSpPr>
        <p:spPr>
          <a:xfrm>
            <a:off x="477788" y="4441087"/>
            <a:ext cx="7535681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Income &amp; </a:t>
            </a:r>
            <a:r>
              <a:rPr lang="en-US" sz="1600" b="1" dirty="0">
                <a:solidFill>
                  <a:schemeClr val="bg1"/>
                </a:solidFill>
              </a:rPr>
              <a:t>Expenses</a:t>
            </a:r>
          </a:p>
        </p:txBody>
      </p:sp>
      <p:graphicFrame>
        <p:nvGraphicFramePr>
          <p:cNvPr id="137" name="Chart 136">
            <a:extLst>
              <a:ext uri="{FF2B5EF4-FFF2-40B4-BE49-F238E27FC236}">
                <a16:creationId xmlns:a16="http://schemas.microsoft.com/office/drawing/2014/main" id="{5031A826-DFF2-B42E-7DA7-4A4DDA09A2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5294753"/>
              </p:ext>
            </p:extLst>
          </p:nvPr>
        </p:nvGraphicFramePr>
        <p:xfrm>
          <a:off x="162320" y="4797152"/>
          <a:ext cx="5988109" cy="1724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52" name="Group 151">
            <a:extLst>
              <a:ext uri="{FF2B5EF4-FFF2-40B4-BE49-F238E27FC236}">
                <a16:creationId xmlns:a16="http://schemas.microsoft.com/office/drawing/2014/main" id="{3282870C-A69D-304E-C3F8-9A816D40D9AF}"/>
              </a:ext>
            </a:extLst>
          </p:cNvPr>
          <p:cNvGrpSpPr/>
          <p:nvPr/>
        </p:nvGrpSpPr>
        <p:grpSpPr>
          <a:xfrm>
            <a:off x="6343030" y="4797152"/>
            <a:ext cx="1651439" cy="1115037"/>
            <a:chOff x="6343030" y="5451676"/>
            <a:chExt cx="1651439" cy="1023775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720B4F96-13B6-F8A4-C394-8EFE28AD7996}"/>
                </a:ext>
              </a:extLst>
            </p:cNvPr>
            <p:cNvGrpSpPr/>
            <p:nvPr/>
          </p:nvGrpSpPr>
          <p:grpSpPr>
            <a:xfrm>
              <a:off x="6343030" y="5451676"/>
              <a:ext cx="1651439" cy="254191"/>
              <a:chOff x="6343030" y="5451676"/>
              <a:chExt cx="1651439" cy="254191"/>
            </a:xfrm>
          </p:grpSpPr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063D72B5-9CF3-9E5F-76B8-73D9C6DFE6CE}"/>
                  </a:ext>
                </a:extLst>
              </p:cNvPr>
              <p:cNvSpPr/>
              <p:nvPr/>
            </p:nvSpPr>
            <p:spPr>
              <a:xfrm>
                <a:off x="6343030" y="5451676"/>
                <a:ext cx="1651439" cy="254191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DB13C72B-93BF-DB49-319D-9A9F896AC28E}"/>
                  </a:ext>
                </a:extLst>
              </p:cNvPr>
              <p:cNvSpPr txBox="1"/>
              <p:nvPr/>
            </p:nvSpPr>
            <p:spPr>
              <a:xfrm>
                <a:off x="6482009" y="5495775"/>
                <a:ext cx="1354302" cy="165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100" b="1" dirty="0">
                    <a:solidFill>
                      <a:schemeClr val="bg1"/>
                    </a:solidFill>
                  </a:rPr>
                  <a:t>Placeholder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4903BFFD-FD60-17DE-4D5E-80F4DE970447}"/>
                </a:ext>
              </a:extLst>
            </p:cNvPr>
            <p:cNvGrpSpPr/>
            <p:nvPr/>
          </p:nvGrpSpPr>
          <p:grpSpPr>
            <a:xfrm>
              <a:off x="6343030" y="5836468"/>
              <a:ext cx="1651439" cy="254191"/>
              <a:chOff x="6343030" y="5836468"/>
              <a:chExt cx="1651439" cy="254191"/>
            </a:xfrm>
          </p:grpSpPr>
          <p:sp>
            <p:nvSpPr>
              <p:cNvPr id="143" name="Rectangle: Rounded Corners 142">
                <a:extLst>
                  <a:ext uri="{FF2B5EF4-FFF2-40B4-BE49-F238E27FC236}">
                    <a16:creationId xmlns:a16="http://schemas.microsoft.com/office/drawing/2014/main" id="{180E0E96-0B3A-2915-CDB4-7F1798A29E4D}"/>
                  </a:ext>
                </a:extLst>
              </p:cNvPr>
              <p:cNvSpPr/>
              <p:nvPr/>
            </p:nvSpPr>
            <p:spPr>
              <a:xfrm>
                <a:off x="6343030" y="5836468"/>
                <a:ext cx="1651439" cy="254191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703B7E77-29C5-1C0D-2A74-952E10E83A42}"/>
                  </a:ext>
                </a:extLst>
              </p:cNvPr>
              <p:cNvSpPr txBox="1"/>
              <p:nvPr/>
            </p:nvSpPr>
            <p:spPr>
              <a:xfrm>
                <a:off x="6482009" y="5880567"/>
                <a:ext cx="1354302" cy="165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100" b="1" dirty="0">
                    <a:solidFill>
                      <a:schemeClr val="bg1"/>
                    </a:solidFill>
                  </a:rPr>
                  <a:t>Placeholder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E71031A7-A2FB-B66E-30E5-FED817C0CBAB}"/>
                </a:ext>
              </a:extLst>
            </p:cNvPr>
            <p:cNvGrpSpPr/>
            <p:nvPr/>
          </p:nvGrpSpPr>
          <p:grpSpPr>
            <a:xfrm>
              <a:off x="6343030" y="6221260"/>
              <a:ext cx="1651439" cy="254191"/>
              <a:chOff x="6343030" y="6221260"/>
              <a:chExt cx="1651439" cy="254191"/>
            </a:xfrm>
          </p:grpSpPr>
          <p:sp>
            <p:nvSpPr>
              <p:cNvPr id="142" name="Rectangle: Rounded Corners 141">
                <a:extLst>
                  <a:ext uri="{FF2B5EF4-FFF2-40B4-BE49-F238E27FC236}">
                    <a16:creationId xmlns:a16="http://schemas.microsoft.com/office/drawing/2014/main" id="{C47D348A-8431-8629-E876-3309D257E25D}"/>
                  </a:ext>
                </a:extLst>
              </p:cNvPr>
              <p:cNvSpPr/>
              <p:nvPr/>
            </p:nvSpPr>
            <p:spPr>
              <a:xfrm>
                <a:off x="6343030" y="6221260"/>
                <a:ext cx="1651439" cy="254191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D2F2F6FC-C8D7-EEB4-2900-1DFB0667A2D3}"/>
                  </a:ext>
                </a:extLst>
              </p:cNvPr>
              <p:cNvSpPr txBox="1"/>
              <p:nvPr/>
            </p:nvSpPr>
            <p:spPr>
              <a:xfrm>
                <a:off x="6482009" y="6265359"/>
                <a:ext cx="1354302" cy="165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100" b="1" dirty="0">
                    <a:solidFill>
                      <a:schemeClr val="bg1"/>
                    </a:solidFill>
                  </a:rPr>
                  <a:t>Placeholder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</p:grpSp>
      <p:graphicFrame>
        <p:nvGraphicFramePr>
          <p:cNvPr id="154" name="Chart 153">
            <a:extLst>
              <a:ext uri="{FF2B5EF4-FFF2-40B4-BE49-F238E27FC236}">
                <a16:creationId xmlns:a16="http://schemas.microsoft.com/office/drawing/2014/main" id="{71AC2EE8-3D61-76C3-2939-3D45FC9D5F24}"/>
              </a:ext>
            </a:extLst>
          </p:cNvPr>
          <p:cNvGraphicFramePr/>
          <p:nvPr/>
        </p:nvGraphicFramePr>
        <p:xfrm>
          <a:off x="8122211" y="1301918"/>
          <a:ext cx="3796297" cy="253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4" name="Oval 163">
            <a:extLst>
              <a:ext uri="{FF2B5EF4-FFF2-40B4-BE49-F238E27FC236}">
                <a16:creationId xmlns:a16="http://schemas.microsoft.com/office/drawing/2014/main" id="{1261CC77-0B72-87C9-E161-E7F506BF6BC5}"/>
              </a:ext>
            </a:extLst>
          </p:cNvPr>
          <p:cNvSpPr/>
          <p:nvPr/>
        </p:nvSpPr>
        <p:spPr>
          <a:xfrm>
            <a:off x="8986307" y="1661958"/>
            <a:ext cx="1998068" cy="1998066"/>
          </a:xfrm>
          <a:prstGeom prst="ellipse">
            <a:avLst/>
          </a:prstGeom>
          <a:solidFill>
            <a:schemeClr val="tx1">
              <a:alpha val="29000"/>
            </a:schemeClr>
          </a:solidFill>
          <a:ln>
            <a:noFill/>
          </a:ln>
          <a:effectLst>
            <a:softEdge rad="292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87D335E1-EE83-B30C-52AA-7C74C56DF8A6}"/>
              </a:ext>
            </a:extLst>
          </p:cNvPr>
          <p:cNvSpPr/>
          <p:nvPr/>
        </p:nvSpPr>
        <p:spPr>
          <a:xfrm>
            <a:off x="9150128" y="1697120"/>
            <a:ext cx="1740462" cy="17404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4040BEB5-F4C1-7167-EE5A-D712FD2AB889}"/>
              </a:ext>
            </a:extLst>
          </p:cNvPr>
          <p:cNvGrpSpPr/>
          <p:nvPr/>
        </p:nvGrpSpPr>
        <p:grpSpPr>
          <a:xfrm>
            <a:off x="9359109" y="2022368"/>
            <a:ext cx="1322500" cy="1089965"/>
            <a:chOff x="9478788" y="2004508"/>
            <a:chExt cx="1322500" cy="1089965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89D88FAA-68C9-1B00-0532-6685D877F11A}"/>
                </a:ext>
              </a:extLst>
            </p:cNvPr>
            <p:cNvSpPr txBox="1"/>
            <p:nvPr/>
          </p:nvSpPr>
          <p:spPr>
            <a:xfrm>
              <a:off x="9478788" y="2905924"/>
              <a:ext cx="1322500" cy="1885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Target 30%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463A8253-9679-51A9-21C2-74500CA33842}"/>
                </a:ext>
              </a:extLst>
            </p:cNvPr>
            <p:cNvSpPr txBox="1"/>
            <p:nvPr/>
          </p:nvSpPr>
          <p:spPr>
            <a:xfrm>
              <a:off x="9478788" y="2417037"/>
              <a:ext cx="1322500" cy="4302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3200" dirty="0">
                  <a:solidFill>
                    <a:schemeClr val="accent3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25%</a:t>
              </a:r>
              <a:endParaRPr lang="en-US" sz="3200" dirty="0">
                <a:solidFill>
                  <a:schemeClr val="accent3"/>
                </a:solidFill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AA14ABB2-3B5B-C671-8C8C-72DF4F332F35}"/>
                </a:ext>
              </a:extLst>
            </p:cNvPr>
            <p:cNvSpPr txBox="1"/>
            <p:nvPr/>
          </p:nvSpPr>
          <p:spPr>
            <a:xfrm>
              <a:off x="9677791" y="2004508"/>
              <a:ext cx="924494" cy="3214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Net Profit Margin %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18" name="TextBox 217">
            <a:extLst>
              <a:ext uri="{FF2B5EF4-FFF2-40B4-BE49-F238E27FC236}">
                <a16:creationId xmlns:a16="http://schemas.microsoft.com/office/drawing/2014/main" id="{7B48C909-50F5-D05B-F975-5EAFF3F96859}"/>
              </a:ext>
            </a:extLst>
          </p:cNvPr>
          <p:cNvSpPr txBox="1"/>
          <p:nvPr/>
        </p:nvSpPr>
        <p:spPr>
          <a:xfrm>
            <a:off x="8551340" y="4288220"/>
            <a:ext cx="1322500" cy="29436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IN" sz="1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% of income Budget</a:t>
            </a:r>
            <a:endParaRPr lang="en-US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D59001FE-92B6-F794-D565-07202204FAEE}"/>
              </a:ext>
            </a:extLst>
          </p:cNvPr>
          <p:cNvCxnSpPr>
            <a:cxnSpLocks/>
          </p:cNvCxnSpPr>
          <p:nvPr/>
        </p:nvCxnSpPr>
        <p:spPr>
          <a:xfrm>
            <a:off x="10004293" y="4365104"/>
            <a:ext cx="0" cy="176137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Box 223">
            <a:extLst>
              <a:ext uri="{FF2B5EF4-FFF2-40B4-BE49-F238E27FC236}">
                <a16:creationId xmlns:a16="http://schemas.microsoft.com/office/drawing/2014/main" id="{CE7002DD-5162-8BDD-5EA7-4EF5482EAFE8}"/>
              </a:ext>
            </a:extLst>
          </p:cNvPr>
          <p:cNvSpPr txBox="1"/>
          <p:nvPr/>
        </p:nvSpPr>
        <p:spPr>
          <a:xfrm>
            <a:off x="10159423" y="4288220"/>
            <a:ext cx="1322500" cy="29436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IN" sz="1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% of Expenses Budget</a:t>
            </a:r>
            <a:endParaRPr lang="en-US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225" name="Chart 224">
            <a:extLst>
              <a:ext uri="{FF2B5EF4-FFF2-40B4-BE49-F238E27FC236}">
                <a16:creationId xmlns:a16="http://schemas.microsoft.com/office/drawing/2014/main" id="{5FBE1575-CF38-E034-29F3-52FA05ED6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3273856"/>
              </p:ext>
            </p:extLst>
          </p:nvPr>
        </p:nvGraphicFramePr>
        <p:xfrm>
          <a:off x="8530632" y="4633107"/>
          <a:ext cx="1308196" cy="111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6" name="Chart 225">
            <a:extLst>
              <a:ext uri="{FF2B5EF4-FFF2-40B4-BE49-F238E27FC236}">
                <a16:creationId xmlns:a16="http://schemas.microsoft.com/office/drawing/2014/main" id="{027EA8E0-DBF3-3CA6-DC9A-19A8F4B9B1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4748519"/>
              </p:ext>
            </p:extLst>
          </p:nvPr>
        </p:nvGraphicFramePr>
        <p:xfrm>
          <a:off x="10149225" y="4633107"/>
          <a:ext cx="1308196" cy="111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235" name="Group 234">
            <a:extLst>
              <a:ext uri="{FF2B5EF4-FFF2-40B4-BE49-F238E27FC236}">
                <a16:creationId xmlns:a16="http://schemas.microsoft.com/office/drawing/2014/main" id="{9149C30F-DBE2-F0FC-DFF7-26717FE643F8}"/>
              </a:ext>
            </a:extLst>
          </p:cNvPr>
          <p:cNvGrpSpPr/>
          <p:nvPr/>
        </p:nvGrpSpPr>
        <p:grpSpPr>
          <a:xfrm>
            <a:off x="8551340" y="5812152"/>
            <a:ext cx="1326134" cy="341723"/>
            <a:chOff x="8551340" y="5812152"/>
            <a:chExt cx="1326134" cy="341723"/>
          </a:xfrm>
        </p:grpSpPr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0A82FEE5-CCED-8433-ECB8-86DA4633F595}"/>
                </a:ext>
              </a:extLst>
            </p:cNvPr>
            <p:cNvSpPr txBox="1"/>
            <p:nvPr/>
          </p:nvSpPr>
          <p:spPr>
            <a:xfrm>
              <a:off x="8551340" y="5812152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Budget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076ABAA8-965B-0CDC-8677-8B97FB2BF181}"/>
                </a:ext>
              </a:extLst>
            </p:cNvPr>
            <p:cNvSpPr txBox="1"/>
            <p:nvPr/>
          </p:nvSpPr>
          <p:spPr>
            <a:xfrm>
              <a:off x="8551340" y="6022359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Balance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5B51A3B1-A94C-BD90-0234-8DEAFC480FDA}"/>
                </a:ext>
              </a:extLst>
            </p:cNvPr>
            <p:cNvSpPr txBox="1"/>
            <p:nvPr/>
          </p:nvSpPr>
          <p:spPr>
            <a:xfrm>
              <a:off x="9238058" y="5812152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5 000,00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1595F03B-8D13-6444-FCCF-5FB107C49802}"/>
                </a:ext>
              </a:extLst>
            </p:cNvPr>
            <p:cNvSpPr txBox="1"/>
            <p:nvPr/>
          </p:nvSpPr>
          <p:spPr>
            <a:xfrm>
              <a:off x="9238058" y="6022359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-281,00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33" name="TextBox 232">
            <a:extLst>
              <a:ext uri="{FF2B5EF4-FFF2-40B4-BE49-F238E27FC236}">
                <a16:creationId xmlns:a16="http://schemas.microsoft.com/office/drawing/2014/main" id="{FB3D9BB1-D811-E067-C9BA-4C1670940E5C}"/>
              </a:ext>
            </a:extLst>
          </p:cNvPr>
          <p:cNvSpPr txBox="1"/>
          <p:nvPr/>
        </p:nvSpPr>
        <p:spPr>
          <a:xfrm>
            <a:off x="8927957" y="5030907"/>
            <a:ext cx="513547" cy="31718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800" dirty="0">
                <a:solidFill>
                  <a:schemeClr val="accent3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94</a:t>
            </a:r>
            <a:r>
              <a:rPr lang="en-IN" sz="1050" dirty="0">
                <a:solidFill>
                  <a:schemeClr val="accent3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sz="1800" dirty="0">
              <a:solidFill>
                <a:schemeClr val="accent3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CA393C92-B9C1-7CD1-D022-547C5517A71E}"/>
              </a:ext>
            </a:extLst>
          </p:cNvPr>
          <p:cNvSpPr txBox="1"/>
          <p:nvPr/>
        </p:nvSpPr>
        <p:spPr>
          <a:xfrm>
            <a:off x="10546550" y="5030907"/>
            <a:ext cx="513547" cy="31718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1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93</a:t>
            </a:r>
            <a:r>
              <a:rPr lang="en-IN" sz="105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sz="1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96B2B531-1041-2B7C-0852-303F667B3722}"/>
              </a:ext>
            </a:extLst>
          </p:cNvPr>
          <p:cNvGrpSpPr/>
          <p:nvPr/>
        </p:nvGrpSpPr>
        <p:grpSpPr>
          <a:xfrm>
            <a:off x="10155789" y="5812152"/>
            <a:ext cx="1326134" cy="341723"/>
            <a:chOff x="8551340" y="5812152"/>
            <a:chExt cx="1326134" cy="341723"/>
          </a:xfrm>
        </p:grpSpPr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59EFBF0D-4329-D7D7-BA76-84398289F6D1}"/>
                </a:ext>
              </a:extLst>
            </p:cNvPr>
            <p:cNvSpPr txBox="1"/>
            <p:nvPr/>
          </p:nvSpPr>
          <p:spPr>
            <a:xfrm>
              <a:off x="8551340" y="5812152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Budget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C0E1F515-F97A-3291-35FD-F2144AD2E6B0}"/>
                </a:ext>
              </a:extLst>
            </p:cNvPr>
            <p:cNvSpPr txBox="1"/>
            <p:nvPr/>
          </p:nvSpPr>
          <p:spPr>
            <a:xfrm>
              <a:off x="8551340" y="6022359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Balance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4486987A-778A-9E3A-D312-67BEF88BEA34}"/>
                </a:ext>
              </a:extLst>
            </p:cNvPr>
            <p:cNvSpPr txBox="1"/>
            <p:nvPr/>
          </p:nvSpPr>
          <p:spPr>
            <a:xfrm>
              <a:off x="9238058" y="5812152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5 000,00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5373E4B1-F0FE-ED41-3A4B-CF7E3DF071E5}"/>
                </a:ext>
              </a:extLst>
            </p:cNvPr>
            <p:cNvSpPr txBox="1"/>
            <p:nvPr/>
          </p:nvSpPr>
          <p:spPr>
            <a:xfrm>
              <a:off x="9238058" y="6022359"/>
              <a:ext cx="639416" cy="13151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I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-230,00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4069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31C7AC-B5F4-4A32-A19D-47006FD1B2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578" y="927368"/>
            <a:ext cx="3867366" cy="218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65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7C41F5"/>
      </a:accent1>
      <a:accent2>
        <a:srgbClr val="F5C525"/>
      </a:accent2>
      <a:accent3>
        <a:srgbClr val="FF9062"/>
      </a:accent3>
      <a:accent4>
        <a:srgbClr val="3ACBE8"/>
      </a:accent4>
      <a:accent5>
        <a:srgbClr val="F1E9FF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5813</TotalTime>
  <Words>348</Words>
  <Application>Microsoft Office PowerPoint</Application>
  <PresentationFormat>Custom</PresentationFormat>
  <Paragraphs>139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Financial Dashboard PowerPoint Template</dc:title>
  <dc:creator>Julian</dc:creator>
  <cp:lastModifiedBy>Arslan</cp:lastModifiedBy>
  <cp:revision>113</cp:revision>
  <dcterms:created xsi:type="dcterms:W3CDTF">2013-09-12T13:05:01Z</dcterms:created>
  <dcterms:modified xsi:type="dcterms:W3CDTF">2024-01-11T07:55:05Z</dcterms:modified>
</cp:coreProperties>
</file>