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xlsx" ContentType="application/vnd.openxmlformats-officedocument.spreadsheetml.sheet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charts/chart8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charts/chart9.xml" ContentType="application/vnd.openxmlformats-officedocument.drawingml.chart+xml"/>
  <Override PartName="/ppt/charts/style9.xml" ContentType="application/vnd.ms-office.chartstyle+xml"/>
  <Override PartName="/ppt/charts/colors9.xml" ContentType="application/vnd.ms-office.chartcolorstyle+xml"/>
  <Override PartName="/ppt/charts/chart10.xml" ContentType="application/vnd.openxmlformats-officedocument.drawingml.chart+xml"/>
  <Override PartName="/ppt/charts/style10.xml" ContentType="application/vnd.ms-office.chartstyle+xml"/>
  <Override PartName="/ppt/charts/colors10.xml" ContentType="application/vnd.ms-office.chartcolorstyle+xml"/>
  <Override PartName="/ppt/charts/chart11.xml" ContentType="application/vnd.openxmlformats-officedocument.drawingml.chart+xml"/>
  <Override PartName="/ppt/charts/style11.xml" ContentType="application/vnd.ms-office.chartstyle+xml"/>
  <Override PartName="/ppt/charts/colors11.xml" ContentType="application/vnd.ms-office.chartcolorstyle+xml"/>
  <Override PartName="/ppt/charts/chart12.xml" ContentType="application/vnd.openxmlformats-officedocument.drawingml.chart+xml"/>
  <Override PartName="/ppt/charts/style12.xml" ContentType="application/vnd.ms-office.chartstyle+xml"/>
  <Override PartName="/ppt/charts/colors12.xml" ContentType="application/vnd.ms-office.chartcolorstyle+xml"/>
  <Override PartName="/ppt/charts/chart13.xml" ContentType="application/vnd.openxmlformats-officedocument.drawingml.chart+xml"/>
  <Override PartName="/ppt/charts/style13.xml" ContentType="application/vnd.ms-office.chartstyle+xml"/>
  <Override PartName="/ppt/charts/colors13.xml" ContentType="application/vnd.ms-office.chartcolorstyle+xml"/>
  <Override PartName="/ppt/charts/chart14.xml" ContentType="application/vnd.openxmlformats-officedocument.drawingml.chart+xml"/>
  <Override PartName="/ppt/charts/style14.xml" ContentType="application/vnd.ms-office.chartstyle+xml"/>
  <Override PartName="/ppt/charts/colors14.xml" ContentType="application/vnd.ms-office.chartcolorstyle+xml"/>
  <Override PartName="/ppt/charts/chart15.xml" ContentType="application/vnd.openxmlformats-officedocument.drawingml.chart+xml"/>
  <Override PartName="/ppt/charts/style15.xml" ContentType="application/vnd.ms-office.chartstyle+xml"/>
  <Override PartName="/ppt/charts/colors15.xml" ContentType="application/vnd.ms-office.chartcolorstyle+xml"/>
  <Override PartName="/ppt/charts/chart16.xml" ContentType="application/vnd.openxmlformats-officedocument.drawingml.chart+xml"/>
  <Override PartName="/ppt/charts/style16.xml" ContentType="application/vnd.ms-office.chartstyle+xml"/>
  <Override PartName="/ppt/charts/colors16.xml" ContentType="application/vnd.ms-office.chartcolorstyle+xml"/>
  <Override PartName="/ppt/charts/chart17.xml" ContentType="application/vnd.openxmlformats-officedocument.drawingml.chart+xml"/>
  <Override PartName="/ppt/charts/style17.xml" ContentType="application/vnd.ms-office.chartstyle+xml"/>
  <Override PartName="/ppt/charts/colors17.xml" ContentType="application/vnd.ms-office.chartcolorstyle+xml"/>
  <Override PartName="/ppt/charts/chart18.xml" ContentType="application/vnd.openxmlformats-officedocument.drawingml.chart+xml"/>
  <Override PartName="/ppt/charts/style18.xml" ContentType="application/vnd.ms-office.chartstyle+xml"/>
  <Override PartName="/ppt/charts/colors18.xml" ContentType="application/vnd.ms-office.chartcolorstyle+xml"/>
  <Override PartName="/ppt/charts/chart19.xml" ContentType="application/vnd.openxmlformats-officedocument.drawingml.chart+xml"/>
  <Override PartName="/ppt/charts/style19.xml" ContentType="application/vnd.ms-office.chartstyle+xml"/>
  <Override PartName="/ppt/charts/colors19.xml" ContentType="application/vnd.ms-office.chartcolorstyle+xml"/>
  <Override PartName="/ppt/charts/chart20.xml" ContentType="application/vnd.openxmlformats-officedocument.drawingml.chart+xml"/>
  <Override PartName="/ppt/charts/style20.xml" ContentType="application/vnd.ms-office.chartstyle+xml"/>
  <Override PartName="/ppt/charts/colors20.xml" ContentType="application/vnd.ms-office.chartcolorstyle+xml"/>
  <Override PartName="/ppt/charts/chart21.xml" ContentType="application/vnd.openxmlformats-officedocument.drawingml.chart+xml"/>
  <Override PartName="/ppt/charts/style21.xml" ContentType="application/vnd.ms-office.chartstyle+xml"/>
  <Override PartName="/ppt/charts/colors21.xml" ContentType="application/vnd.ms-office.chartcolorstyle+xml"/>
  <Override PartName="/ppt/notesSlides/notesSlide1.xml" ContentType="application/vnd.openxmlformats-officedocument.presentationml.notesSlide+xml"/>
  <Override PartName="/ppt/charts/chart22.xml" ContentType="application/vnd.openxmlformats-officedocument.drawingml.chart+xml"/>
  <Override PartName="/ppt/charts/style22.xml" ContentType="application/vnd.ms-office.chartstyle+xml"/>
  <Override PartName="/ppt/charts/colors22.xml" ContentType="application/vnd.ms-office.chartcolorstyl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4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84" autoAdjust="0"/>
    <p:restoredTop sz="94660"/>
  </p:normalViewPr>
  <p:slideViewPr>
    <p:cSldViewPr snapToGrid="0">
      <p:cViewPr>
        <p:scale>
          <a:sx n="126" d="100"/>
          <a:sy n="126" d="100"/>
        </p:scale>
        <p:origin x="624" y="3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notesMaster" Target="notesMasters/notesMaster1.xml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charts/_rels/chart1.xml.rels><?xml version="1.0" encoding="UTF-8" standalone="yes"?>
<Relationships xmlns="http://schemas.openxmlformats.org/package/2006/relationships"><Relationship Id="rId1" Type="http://schemas.microsoft.com/office/2011/relationships/chartStyle" Target="style1.xml"/><Relationship Id="rId2" Type="http://schemas.microsoft.com/office/2011/relationships/chartColorStyle" Target="colors1.xml"/><Relationship Id="rId3" Type="http://schemas.openxmlformats.org/officeDocument/2006/relationships/package" Target="../embeddings/Microsoft_Excel_Worksheet1.xlsx"/></Relationships>
</file>

<file path=ppt/charts/_rels/chart10.xml.rels><?xml version="1.0" encoding="UTF-8" standalone="yes"?>
<Relationships xmlns="http://schemas.openxmlformats.org/package/2006/relationships"><Relationship Id="rId1" Type="http://schemas.microsoft.com/office/2011/relationships/chartStyle" Target="style10.xml"/><Relationship Id="rId2" Type="http://schemas.microsoft.com/office/2011/relationships/chartColorStyle" Target="colors10.xml"/><Relationship Id="rId3" Type="http://schemas.openxmlformats.org/officeDocument/2006/relationships/package" Target="../embeddings/Microsoft_Excel_Worksheet10.xlsx"/></Relationships>
</file>

<file path=ppt/charts/_rels/chart11.xml.rels><?xml version="1.0" encoding="UTF-8" standalone="yes"?>
<Relationships xmlns="http://schemas.openxmlformats.org/package/2006/relationships"><Relationship Id="rId1" Type="http://schemas.microsoft.com/office/2011/relationships/chartStyle" Target="style11.xml"/><Relationship Id="rId2" Type="http://schemas.microsoft.com/office/2011/relationships/chartColorStyle" Target="colors11.xml"/><Relationship Id="rId3" Type="http://schemas.openxmlformats.org/officeDocument/2006/relationships/package" Target="../embeddings/Microsoft_Excel_Worksheet11.xlsx"/></Relationships>
</file>

<file path=ppt/charts/_rels/chart12.xml.rels><?xml version="1.0" encoding="UTF-8" standalone="yes"?>
<Relationships xmlns="http://schemas.openxmlformats.org/package/2006/relationships"><Relationship Id="rId1" Type="http://schemas.microsoft.com/office/2011/relationships/chartStyle" Target="style12.xml"/><Relationship Id="rId2" Type="http://schemas.microsoft.com/office/2011/relationships/chartColorStyle" Target="colors12.xml"/><Relationship Id="rId3" Type="http://schemas.openxmlformats.org/officeDocument/2006/relationships/package" Target="../embeddings/Microsoft_Excel_Worksheet12.xlsx"/></Relationships>
</file>

<file path=ppt/charts/_rels/chart13.xml.rels><?xml version="1.0" encoding="UTF-8" standalone="yes"?>
<Relationships xmlns="http://schemas.openxmlformats.org/package/2006/relationships"><Relationship Id="rId1" Type="http://schemas.microsoft.com/office/2011/relationships/chartStyle" Target="style13.xml"/><Relationship Id="rId2" Type="http://schemas.microsoft.com/office/2011/relationships/chartColorStyle" Target="colors13.xml"/><Relationship Id="rId3" Type="http://schemas.openxmlformats.org/officeDocument/2006/relationships/package" Target="../embeddings/Microsoft_Excel_Worksheet13.xlsx"/></Relationships>
</file>

<file path=ppt/charts/_rels/chart14.xml.rels><?xml version="1.0" encoding="UTF-8" standalone="yes"?>
<Relationships xmlns="http://schemas.openxmlformats.org/package/2006/relationships"><Relationship Id="rId1" Type="http://schemas.microsoft.com/office/2011/relationships/chartStyle" Target="style14.xml"/><Relationship Id="rId2" Type="http://schemas.microsoft.com/office/2011/relationships/chartColorStyle" Target="colors14.xml"/><Relationship Id="rId3" Type="http://schemas.openxmlformats.org/officeDocument/2006/relationships/package" Target="../embeddings/Microsoft_Excel_Worksheet14.xlsx"/></Relationships>
</file>

<file path=ppt/charts/_rels/chart15.xml.rels><?xml version="1.0" encoding="UTF-8" standalone="yes"?>
<Relationships xmlns="http://schemas.openxmlformats.org/package/2006/relationships"><Relationship Id="rId1" Type="http://schemas.microsoft.com/office/2011/relationships/chartStyle" Target="style15.xml"/><Relationship Id="rId2" Type="http://schemas.microsoft.com/office/2011/relationships/chartColorStyle" Target="colors15.xml"/><Relationship Id="rId3" Type="http://schemas.openxmlformats.org/officeDocument/2006/relationships/package" Target="../embeddings/Microsoft_Excel_Worksheet15.xlsx"/></Relationships>
</file>

<file path=ppt/charts/_rels/chart16.xml.rels><?xml version="1.0" encoding="UTF-8" standalone="yes"?>
<Relationships xmlns="http://schemas.openxmlformats.org/package/2006/relationships"><Relationship Id="rId1" Type="http://schemas.microsoft.com/office/2011/relationships/chartStyle" Target="style16.xml"/><Relationship Id="rId2" Type="http://schemas.microsoft.com/office/2011/relationships/chartColorStyle" Target="colors16.xml"/><Relationship Id="rId3" Type="http://schemas.openxmlformats.org/officeDocument/2006/relationships/package" Target="../embeddings/Microsoft_Excel_Worksheet16.xlsx"/></Relationships>
</file>

<file path=ppt/charts/_rels/chart17.xml.rels><?xml version="1.0" encoding="UTF-8" standalone="yes"?>
<Relationships xmlns="http://schemas.openxmlformats.org/package/2006/relationships"><Relationship Id="rId1" Type="http://schemas.microsoft.com/office/2011/relationships/chartStyle" Target="style17.xml"/><Relationship Id="rId2" Type="http://schemas.microsoft.com/office/2011/relationships/chartColorStyle" Target="colors17.xml"/><Relationship Id="rId3" Type="http://schemas.openxmlformats.org/officeDocument/2006/relationships/package" Target="../embeddings/Microsoft_Excel_Worksheet17.xlsx"/></Relationships>
</file>

<file path=ppt/charts/_rels/chart18.xml.rels><?xml version="1.0" encoding="UTF-8" standalone="yes"?>
<Relationships xmlns="http://schemas.openxmlformats.org/package/2006/relationships"><Relationship Id="rId1" Type="http://schemas.microsoft.com/office/2011/relationships/chartStyle" Target="style18.xml"/><Relationship Id="rId2" Type="http://schemas.microsoft.com/office/2011/relationships/chartColorStyle" Target="colors18.xml"/><Relationship Id="rId3" Type="http://schemas.openxmlformats.org/officeDocument/2006/relationships/package" Target="../embeddings/Microsoft_Excel_Worksheet18.xlsx"/></Relationships>
</file>

<file path=ppt/charts/_rels/chart19.xml.rels><?xml version="1.0" encoding="UTF-8" standalone="yes"?>
<Relationships xmlns="http://schemas.openxmlformats.org/package/2006/relationships"><Relationship Id="rId1" Type="http://schemas.microsoft.com/office/2011/relationships/chartStyle" Target="style19.xml"/><Relationship Id="rId2" Type="http://schemas.microsoft.com/office/2011/relationships/chartColorStyle" Target="colors19.xml"/><Relationship Id="rId3" Type="http://schemas.openxmlformats.org/officeDocument/2006/relationships/package" Target="../embeddings/Microsoft_Excel_Worksheet19.xlsx"/></Relationships>
</file>

<file path=ppt/charts/_rels/chart2.xml.rels><?xml version="1.0" encoding="UTF-8" standalone="yes"?>
<Relationships xmlns="http://schemas.openxmlformats.org/package/2006/relationships"><Relationship Id="rId1" Type="http://schemas.microsoft.com/office/2011/relationships/chartStyle" Target="style2.xml"/><Relationship Id="rId2" Type="http://schemas.microsoft.com/office/2011/relationships/chartColorStyle" Target="colors2.xml"/><Relationship Id="rId3" Type="http://schemas.openxmlformats.org/officeDocument/2006/relationships/package" Target="../embeddings/Microsoft_Excel_Worksheet2.xlsx"/></Relationships>
</file>

<file path=ppt/charts/_rels/chart20.xml.rels><?xml version="1.0" encoding="UTF-8" standalone="yes"?>
<Relationships xmlns="http://schemas.openxmlformats.org/package/2006/relationships"><Relationship Id="rId1" Type="http://schemas.microsoft.com/office/2011/relationships/chartStyle" Target="style20.xml"/><Relationship Id="rId2" Type="http://schemas.microsoft.com/office/2011/relationships/chartColorStyle" Target="colors20.xml"/><Relationship Id="rId3" Type="http://schemas.openxmlformats.org/officeDocument/2006/relationships/package" Target="../embeddings/Microsoft_Excel_Worksheet20.xlsx"/></Relationships>
</file>

<file path=ppt/charts/_rels/chart21.xml.rels><?xml version="1.0" encoding="UTF-8" standalone="yes"?>
<Relationships xmlns="http://schemas.openxmlformats.org/package/2006/relationships"><Relationship Id="rId1" Type="http://schemas.microsoft.com/office/2011/relationships/chartStyle" Target="style21.xml"/><Relationship Id="rId2" Type="http://schemas.microsoft.com/office/2011/relationships/chartColorStyle" Target="colors21.xml"/><Relationship Id="rId3" Type="http://schemas.openxmlformats.org/officeDocument/2006/relationships/package" Target="../embeddings/Microsoft_Excel_Worksheet21.xlsx"/></Relationships>
</file>

<file path=ppt/charts/_rels/chart22.xml.rels><?xml version="1.0" encoding="UTF-8" standalone="yes"?>
<Relationships xmlns="http://schemas.openxmlformats.org/package/2006/relationships"><Relationship Id="rId1" Type="http://schemas.microsoft.com/office/2011/relationships/chartStyle" Target="style22.xml"/><Relationship Id="rId2" Type="http://schemas.microsoft.com/office/2011/relationships/chartColorStyle" Target="colors22.xml"/><Relationship Id="rId3" Type="http://schemas.openxmlformats.org/officeDocument/2006/relationships/package" Target="../embeddings/Microsoft_Excel_Worksheet22.xlsx"/></Relationships>
</file>

<file path=ppt/charts/_rels/chart3.xml.rels><?xml version="1.0" encoding="UTF-8" standalone="yes"?>
<Relationships xmlns="http://schemas.openxmlformats.org/package/2006/relationships"><Relationship Id="rId1" Type="http://schemas.microsoft.com/office/2011/relationships/chartStyle" Target="style3.xml"/><Relationship Id="rId2" Type="http://schemas.microsoft.com/office/2011/relationships/chartColorStyle" Target="colors3.xml"/><Relationship Id="rId3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microsoft.com/office/2011/relationships/chartStyle" Target="style4.xml"/><Relationship Id="rId2" Type="http://schemas.microsoft.com/office/2011/relationships/chartColorStyle" Target="colors4.xml"/><Relationship Id="rId3" Type="http://schemas.openxmlformats.org/officeDocument/2006/relationships/package" Target="../embeddings/Microsoft_Excel_Worksheet4.xlsx"/></Relationships>
</file>

<file path=ppt/charts/_rels/chart5.xml.rels><?xml version="1.0" encoding="UTF-8" standalone="yes"?>
<Relationships xmlns="http://schemas.openxmlformats.org/package/2006/relationships"><Relationship Id="rId1" Type="http://schemas.microsoft.com/office/2011/relationships/chartStyle" Target="style5.xml"/><Relationship Id="rId2" Type="http://schemas.microsoft.com/office/2011/relationships/chartColorStyle" Target="colors5.xml"/><Relationship Id="rId3" Type="http://schemas.openxmlformats.org/officeDocument/2006/relationships/package" Target="../embeddings/Microsoft_Excel_Worksheet5.xlsx"/></Relationships>
</file>

<file path=ppt/charts/_rels/chart6.xml.rels><?xml version="1.0" encoding="UTF-8" standalone="yes"?>
<Relationships xmlns="http://schemas.openxmlformats.org/package/2006/relationships"><Relationship Id="rId1" Type="http://schemas.microsoft.com/office/2011/relationships/chartStyle" Target="style6.xml"/><Relationship Id="rId2" Type="http://schemas.microsoft.com/office/2011/relationships/chartColorStyle" Target="colors6.xml"/><Relationship Id="rId3" Type="http://schemas.openxmlformats.org/officeDocument/2006/relationships/package" Target="../embeddings/Microsoft_Excel_Worksheet6.xlsx"/></Relationships>
</file>

<file path=ppt/charts/_rels/chart7.xml.rels><?xml version="1.0" encoding="UTF-8" standalone="yes"?>
<Relationships xmlns="http://schemas.openxmlformats.org/package/2006/relationships"><Relationship Id="rId1" Type="http://schemas.microsoft.com/office/2011/relationships/chartStyle" Target="style7.xml"/><Relationship Id="rId2" Type="http://schemas.microsoft.com/office/2011/relationships/chartColorStyle" Target="colors7.xml"/><Relationship Id="rId3" Type="http://schemas.openxmlformats.org/officeDocument/2006/relationships/package" Target="../embeddings/Microsoft_Excel_Worksheet7.xlsx"/></Relationships>
</file>

<file path=ppt/charts/_rels/chart8.xml.rels><?xml version="1.0" encoding="UTF-8" standalone="yes"?>
<Relationships xmlns="http://schemas.openxmlformats.org/package/2006/relationships"><Relationship Id="rId1" Type="http://schemas.microsoft.com/office/2011/relationships/chartStyle" Target="style8.xml"/><Relationship Id="rId2" Type="http://schemas.microsoft.com/office/2011/relationships/chartColorStyle" Target="colors8.xml"/><Relationship Id="rId3" Type="http://schemas.openxmlformats.org/officeDocument/2006/relationships/package" Target="../embeddings/Microsoft_Excel_Worksheet8.xlsx"/></Relationships>
</file>

<file path=ppt/charts/_rels/chart9.xml.rels><?xml version="1.0" encoding="UTF-8" standalone="yes"?>
<Relationships xmlns="http://schemas.openxmlformats.org/package/2006/relationships"><Relationship Id="rId1" Type="http://schemas.microsoft.com/office/2011/relationships/chartStyle" Target="style9.xml"/><Relationship Id="rId2" Type="http://schemas.microsoft.com/office/2011/relationships/chartColorStyle" Target="colors9.xml"/><Relationship Id="rId3" Type="http://schemas.openxmlformats.org/officeDocument/2006/relationships/package" Target="../embeddings/Microsoft_Excel_Worksheet9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PH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5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</c:dPt>
          <c:dPt>
            <c:idx val="1"/>
            <c:bubble3D val="0"/>
            <c:explosion val="8"/>
            <c:spPr>
              <a:solidFill>
                <a:schemeClr val="accent2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</c:dPt>
          <c:dPt>
            <c:idx val="2"/>
            <c:bubble3D val="0"/>
            <c:spPr>
              <a:solidFill>
                <a:schemeClr val="accent3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</c:dPt>
          <c:dPt>
            <c:idx val="3"/>
            <c:bubble3D val="0"/>
            <c:explosion val="10"/>
            <c:spPr>
              <a:solidFill>
                <a:schemeClr val="accent4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</c:dPt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8.200000000000001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b"/>
      <c:layout/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PH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tockChart>
        <c:ser>
          <c:idx val="0"/>
          <c:order val="0"/>
          <c:tx>
            <c:strRef>
              <c:f>Sheet1!$B$1</c:f>
              <c:strCache>
                <c:ptCount val="1"/>
                <c:pt idx="0">
                  <c:v>Open</c:v>
                </c:pt>
              </c:strCache>
            </c:strRef>
          </c:tx>
          <c:spPr>
            <a:ln w="19050" cap="rnd">
              <a:noFill/>
              <a:round/>
            </a:ln>
            <a:effectLst/>
          </c:spPr>
          <c:marker>
            <c:symbol val="none"/>
          </c:marker>
          <c:cat>
            <c:numRef>
              <c:f>Sheet1!$A$2:$A$6</c:f>
              <c:numCache>
                <c:formatCode>m/d/yyyy</c:formatCode>
                <c:ptCount val="5"/>
                <c:pt idx="0">
                  <c:v>37377.0</c:v>
                </c:pt>
                <c:pt idx="1">
                  <c:v>37408.0</c:v>
                </c:pt>
                <c:pt idx="2">
                  <c:v>37438.0</c:v>
                </c:pt>
                <c:pt idx="3">
                  <c:v>37469.0</c:v>
                </c:pt>
                <c:pt idx="4">
                  <c:v>37500.0</c:v>
                </c:pt>
              </c:numCache>
            </c:numRef>
          </c:cat>
          <c:val>
            <c:numRef>
              <c:f>Sheet1!$B$2:$B$6</c:f>
              <c:numCache>
                <c:formatCode>General</c:formatCode>
                <c:ptCount val="5"/>
                <c:pt idx="0">
                  <c:v>44.0</c:v>
                </c:pt>
                <c:pt idx="1">
                  <c:v>25.0</c:v>
                </c:pt>
                <c:pt idx="2">
                  <c:v>38.0</c:v>
                </c:pt>
                <c:pt idx="3">
                  <c:v>50.0</c:v>
                </c:pt>
                <c:pt idx="4">
                  <c:v>34.0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High</c:v>
                </c:pt>
              </c:strCache>
            </c:strRef>
          </c:tx>
          <c:spPr>
            <a:ln w="19050" cap="rnd">
              <a:noFill/>
              <a:round/>
            </a:ln>
            <a:effectLst/>
          </c:spPr>
          <c:marker>
            <c:symbol val="none"/>
          </c:marker>
          <c:cat>
            <c:numRef>
              <c:f>Sheet1!$A$2:$A$6</c:f>
              <c:numCache>
                <c:formatCode>m/d/yyyy</c:formatCode>
                <c:ptCount val="5"/>
                <c:pt idx="0">
                  <c:v>37377.0</c:v>
                </c:pt>
                <c:pt idx="1">
                  <c:v>37408.0</c:v>
                </c:pt>
                <c:pt idx="2">
                  <c:v>37438.0</c:v>
                </c:pt>
                <c:pt idx="3">
                  <c:v>37469.0</c:v>
                </c:pt>
                <c:pt idx="4">
                  <c:v>37500.0</c:v>
                </c:pt>
              </c:numCache>
            </c:numRef>
          </c:cat>
          <c:val>
            <c:numRef>
              <c:f>Sheet1!$C$2:$C$6</c:f>
              <c:numCache>
                <c:formatCode>General</c:formatCode>
                <c:ptCount val="5"/>
                <c:pt idx="0">
                  <c:v>55.0</c:v>
                </c:pt>
                <c:pt idx="1">
                  <c:v>57.0</c:v>
                </c:pt>
                <c:pt idx="2">
                  <c:v>57.0</c:v>
                </c:pt>
                <c:pt idx="3">
                  <c:v>58.0</c:v>
                </c:pt>
                <c:pt idx="4">
                  <c:v>36.0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Low</c:v>
                </c:pt>
              </c:strCache>
            </c:strRef>
          </c:tx>
          <c:spPr>
            <a:ln w="19050" cap="rnd">
              <a:noFill/>
              <a:round/>
            </a:ln>
            <a:effectLst/>
          </c:spPr>
          <c:marker>
            <c:symbol val="none"/>
          </c:marker>
          <c:cat>
            <c:numRef>
              <c:f>Sheet1!$A$2:$A$6</c:f>
              <c:numCache>
                <c:formatCode>m/d/yyyy</c:formatCode>
                <c:ptCount val="5"/>
                <c:pt idx="0">
                  <c:v>37377.0</c:v>
                </c:pt>
                <c:pt idx="1">
                  <c:v>37408.0</c:v>
                </c:pt>
                <c:pt idx="2">
                  <c:v>37438.0</c:v>
                </c:pt>
                <c:pt idx="3">
                  <c:v>37469.0</c:v>
                </c:pt>
                <c:pt idx="4">
                  <c:v>37500.0</c:v>
                </c:pt>
              </c:numCache>
            </c:numRef>
          </c:cat>
          <c:val>
            <c:numRef>
              <c:f>Sheet1!$D$2:$D$6</c:f>
              <c:numCache>
                <c:formatCode>General</c:formatCode>
                <c:ptCount val="5"/>
                <c:pt idx="0">
                  <c:v>11.0</c:v>
                </c:pt>
                <c:pt idx="1">
                  <c:v>12.0</c:v>
                </c:pt>
                <c:pt idx="2">
                  <c:v>13.0</c:v>
                </c:pt>
                <c:pt idx="3">
                  <c:v>11.0</c:v>
                </c:pt>
                <c:pt idx="4">
                  <c:v>5.0</c:v>
                </c:pt>
              </c:numCache>
            </c:numRef>
          </c:val>
          <c:smooth val="0"/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Close</c:v>
                </c:pt>
              </c:strCache>
            </c:strRef>
          </c:tx>
          <c:spPr>
            <a:ln w="19050" cap="rnd">
              <a:noFill/>
              <a:round/>
            </a:ln>
            <a:effectLst/>
          </c:spPr>
          <c:marker>
            <c:symbol val="none"/>
          </c:marker>
          <c:cat>
            <c:numRef>
              <c:f>Sheet1!$A$2:$A$6</c:f>
              <c:numCache>
                <c:formatCode>m/d/yyyy</c:formatCode>
                <c:ptCount val="5"/>
                <c:pt idx="0">
                  <c:v>37377.0</c:v>
                </c:pt>
                <c:pt idx="1">
                  <c:v>37408.0</c:v>
                </c:pt>
                <c:pt idx="2">
                  <c:v>37438.0</c:v>
                </c:pt>
                <c:pt idx="3">
                  <c:v>37469.0</c:v>
                </c:pt>
                <c:pt idx="4">
                  <c:v>37500.0</c:v>
                </c:pt>
              </c:numCache>
            </c:numRef>
          </c:cat>
          <c:val>
            <c:numRef>
              <c:f>Sheet1!$E$2:$E$6</c:f>
              <c:numCache>
                <c:formatCode>General</c:formatCode>
                <c:ptCount val="5"/>
                <c:pt idx="0">
                  <c:v>25.0</c:v>
                </c:pt>
                <c:pt idx="1">
                  <c:v>38.0</c:v>
                </c:pt>
                <c:pt idx="2">
                  <c:v>50.0</c:v>
                </c:pt>
                <c:pt idx="3">
                  <c:v>34.0</c:v>
                </c:pt>
                <c:pt idx="4">
                  <c:v>18.0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hiLowLines>
          <c:spPr>
            <a:ln w="9525" cap="flat" cmpd="sng" algn="ctr">
              <a:solidFill>
                <a:schemeClr val="tx1">
                  <a:lumMod val="75000"/>
                  <a:lumOff val="25000"/>
                </a:schemeClr>
              </a:solidFill>
              <a:round/>
            </a:ln>
            <a:effectLst/>
          </c:spPr>
        </c:hiLowLines>
        <c:upDownBars>
          <c:gapWidth val="150"/>
          <c:upBars>
            <c:spPr>
              <a:solidFill>
                <a:schemeClr val="accent6"/>
              </a:solidFill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upBars>
          <c:downBars>
            <c:spPr>
              <a:solidFill>
                <a:schemeClr val="accent5"/>
              </a:solidFill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downBars>
        </c:upDownBars>
        <c:axId val="2111956832"/>
        <c:axId val="2119562240"/>
      </c:stockChart>
      <c:dateAx>
        <c:axId val="2111956832"/>
        <c:scaling>
          <c:orientation val="minMax"/>
        </c:scaling>
        <c:delete val="0"/>
        <c:axPos val="b"/>
        <c:numFmt formatCode="m/d/yyyy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5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119562240"/>
        <c:crosses val="autoZero"/>
        <c:auto val="1"/>
        <c:lblOffset val="100"/>
        <c:baseTimeUnit val="months"/>
      </c:dateAx>
      <c:valAx>
        <c:axId val="211956224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11195683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PH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effectLst>
              <a:outerShdw blurRad="241300" sx="102000" sy="102000" algn="ctr" rotWithShape="0">
                <a:prstClr val="black">
                  <a:alpha val="40000"/>
                </a:prstClr>
              </a:outerShdw>
            </a:effectLst>
          </c:spPr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>
                <a:outerShdw blurRad="241300" sx="102000" sy="102000" algn="ctr" rotWithShape="0">
                  <a:prstClr val="black">
                    <a:alpha val="40000"/>
                  </a:prstClr>
                </a:outerShdw>
              </a:effectLst>
            </c:spPr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>
                <a:outerShdw blurRad="241300" sx="102000" sy="102000" algn="ctr" rotWithShape="0">
                  <a:prstClr val="black">
                    <a:alpha val="40000"/>
                  </a:prstClr>
                </a:outerShdw>
              </a:effectLst>
            </c:spPr>
          </c:dPt>
          <c:dPt>
            <c:idx val="2"/>
            <c:bubble3D val="0"/>
            <c:spPr>
              <a:solidFill>
                <a:schemeClr val="accent3"/>
              </a:solidFill>
              <a:ln>
                <a:noFill/>
              </a:ln>
              <a:effectLst>
                <a:outerShdw blurRad="241300" sx="102000" sy="102000" algn="ctr" rotWithShape="0">
                  <a:prstClr val="black">
                    <a:alpha val="40000"/>
                  </a:prstClr>
                </a:outerShdw>
              </a:effectLst>
            </c:spPr>
          </c:dPt>
          <c:dPt>
            <c:idx val="3"/>
            <c:bubble3D val="0"/>
            <c:spPr>
              <a:solidFill>
                <a:schemeClr val="accent4"/>
              </a:solidFill>
              <a:ln>
                <a:noFill/>
              </a:ln>
              <a:effectLst>
                <a:outerShdw blurRad="241300" sx="102000" sy="102000" algn="ctr" rotWithShape="0">
                  <a:prstClr val="black">
                    <a:alpha val="40000"/>
                  </a:prstClr>
                </a:outerShdw>
              </a:effectLst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8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>
                  <a:solidFill>
                    <a:schemeClr val="dk1">
                      <a:lumMod val="50000"/>
                      <a:lumOff val="50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8.200000000000001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legend>
      <c:legendPos val="b"/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PH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depthPercent val="100"/>
      <c:rAngAx val="0"/>
    </c:view3D>
    <c:floor>
      <c:thickness val="0"/>
      <c:spPr>
        <a:noFill/>
        <a:ln w="9525" cap="flat" cmpd="sng" algn="ctr">
          <a:solidFill>
            <a:schemeClr val="tx1">
              <a:lumMod val="15000"/>
              <a:lumOff val="85000"/>
            </a:schemeClr>
          </a:solidFill>
          <a:round/>
        </a:ln>
        <a:effectLst/>
        <a:sp3d contourW="9525">
          <a:contourClr>
            <a:schemeClr val="tx1">
              <a:lumMod val="15000"/>
              <a:lumOff val="85000"/>
            </a:schemeClr>
          </a:contourClr>
        </a:sp3d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area3D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gradFill flip="none" rotWithShape="1">
              <a:gsLst>
                <a:gs pos="0">
                  <a:schemeClr val="accent1">
                    <a:lumMod val="40000"/>
                    <a:lumOff val="60000"/>
                  </a:schemeClr>
                </a:gs>
                <a:gs pos="46000">
                  <a:schemeClr val="accent1">
                    <a:lumMod val="95000"/>
                    <a:lumOff val="5000"/>
                  </a:schemeClr>
                </a:gs>
                <a:gs pos="100000">
                  <a:schemeClr val="accent1">
                    <a:lumMod val="60000"/>
                  </a:schemeClr>
                </a:gs>
              </a:gsLst>
              <a:path path="circle">
                <a:fillToRect l="50000" t="130000" r="50000" b="-30000"/>
              </a:path>
              <a:tileRect/>
            </a:gradFill>
            <a:ln>
              <a:noFill/>
            </a:ln>
            <a:effectLst/>
            <a:sp3d/>
          </c:spPr>
          <c:cat>
            <c:numRef>
              <c:f>Sheet1!$A$2:$A$6</c:f>
              <c:numCache>
                <c:formatCode>m/d/yyyy</c:formatCode>
                <c:ptCount val="5"/>
                <c:pt idx="0">
                  <c:v>37377.0</c:v>
                </c:pt>
                <c:pt idx="1">
                  <c:v>37408.0</c:v>
                </c:pt>
                <c:pt idx="2">
                  <c:v>37438.0</c:v>
                </c:pt>
                <c:pt idx="3">
                  <c:v>37469.0</c:v>
                </c:pt>
                <c:pt idx="4">
                  <c:v>37500.0</c:v>
                </c:pt>
              </c:numCache>
            </c:numRef>
          </c:cat>
          <c:val>
            <c:numRef>
              <c:f>Sheet1!$B$2:$B$6</c:f>
              <c:numCache>
                <c:formatCode>General</c:formatCode>
                <c:ptCount val="5"/>
                <c:pt idx="0">
                  <c:v>10.0</c:v>
                </c:pt>
                <c:pt idx="1">
                  <c:v>15.0</c:v>
                </c:pt>
                <c:pt idx="2">
                  <c:v>7.0</c:v>
                </c:pt>
                <c:pt idx="3">
                  <c:v>12.0</c:v>
                </c:pt>
                <c:pt idx="4">
                  <c:v>9.0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46000">
                  <a:schemeClr val="accent2">
                    <a:lumMod val="95000"/>
                    <a:lumOff val="5000"/>
                  </a:schemeClr>
                </a:gs>
                <a:gs pos="100000">
                  <a:schemeClr val="accent2">
                    <a:lumMod val="60000"/>
                  </a:schemeClr>
                </a:gs>
              </a:gsLst>
              <a:path path="circle">
                <a:fillToRect l="50000" t="130000" r="50000" b="-30000"/>
              </a:path>
              <a:tileRect/>
            </a:gradFill>
            <a:ln>
              <a:noFill/>
            </a:ln>
            <a:effectLst/>
            <a:sp3d/>
          </c:spPr>
          <c:cat>
            <c:numRef>
              <c:f>Sheet1!$A$2:$A$6</c:f>
              <c:numCache>
                <c:formatCode>m/d/yyyy</c:formatCode>
                <c:ptCount val="5"/>
                <c:pt idx="0">
                  <c:v>37377.0</c:v>
                </c:pt>
                <c:pt idx="1">
                  <c:v>37408.0</c:v>
                </c:pt>
                <c:pt idx="2">
                  <c:v>37438.0</c:v>
                </c:pt>
                <c:pt idx="3">
                  <c:v>37469.0</c:v>
                </c:pt>
                <c:pt idx="4">
                  <c:v>37500.0</c:v>
                </c:pt>
              </c:numCache>
            </c:numRef>
          </c:cat>
          <c:val>
            <c:numRef>
              <c:f>Sheet1!$C$2:$C$6</c:f>
              <c:numCache>
                <c:formatCode>General</c:formatCode>
                <c:ptCount val="5"/>
                <c:pt idx="0">
                  <c:v>15.0</c:v>
                </c:pt>
                <c:pt idx="1">
                  <c:v>12.0</c:v>
                </c:pt>
                <c:pt idx="2">
                  <c:v>14.0</c:v>
                </c:pt>
                <c:pt idx="3">
                  <c:v>17.0</c:v>
                </c:pt>
                <c:pt idx="4">
                  <c:v>13.0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gradFill flip="none" rotWithShape="1">
              <a:gsLst>
                <a:gs pos="0">
                  <a:schemeClr val="accent3">
                    <a:lumMod val="40000"/>
                    <a:lumOff val="60000"/>
                  </a:schemeClr>
                </a:gs>
                <a:gs pos="46000">
                  <a:schemeClr val="accent3">
                    <a:lumMod val="95000"/>
                    <a:lumOff val="5000"/>
                  </a:schemeClr>
                </a:gs>
                <a:gs pos="100000">
                  <a:schemeClr val="accent3">
                    <a:lumMod val="60000"/>
                  </a:schemeClr>
                </a:gs>
              </a:gsLst>
              <a:path path="circle">
                <a:fillToRect l="50000" t="130000" r="50000" b="-30000"/>
              </a:path>
              <a:tileRect/>
            </a:gradFill>
            <a:ln w="25400">
              <a:noFill/>
            </a:ln>
            <a:effectLst/>
            <a:sp3d/>
          </c:spPr>
          <c:cat>
            <c:numRef>
              <c:f>Sheet1!$A$2:$A$6</c:f>
              <c:numCache>
                <c:formatCode>m/d/yyyy</c:formatCode>
                <c:ptCount val="5"/>
                <c:pt idx="0">
                  <c:v>37377.0</c:v>
                </c:pt>
                <c:pt idx="1">
                  <c:v>37408.0</c:v>
                </c:pt>
                <c:pt idx="2">
                  <c:v>37438.0</c:v>
                </c:pt>
                <c:pt idx="3">
                  <c:v>37469.0</c:v>
                </c:pt>
                <c:pt idx="4">
                  <c:v>37500.0</c:v>
                </c:pt>
              </c:numCache>
            </c:numRef>
          </c:cat>
          <c:val>
            <c:numRef>
              <c:f>Sheet1!$D$2:$D$6</c:f>
              <c:numCache>
                <c:formatCode>General</c:formatCode>
                <c:ptCount val="5"/>
                <c:pt idx="0">
                  <c:v>17.0</c:v>
                </c:pt>
                <c:pt idx="1">
                  <c:v>14.0</c:v>
                </c:pt>
                <c:pt idx="2">
                  <c:v>17.0</c:v>
                </c:pt>
                <c:pt idx="3">
                  <c:v>12.0</c:v>
                </c:pt>
                <c:pt idx="4">
                  <c:v>15.0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Depth val="0"/>
        <c:axId val="2121618384"/>
        <c:axId val="2121638672"/>
        <c:axId val="2121642272"/>
      </c:area3DChart>
      <c:dateAx>
        <c:axId val="2121618384"/>
        <c:scaling>
          <c:orientation val="minMax"/>
        </c:scaling>
        <c:delete val="0"/>
        <c:axPos val="b"/>
        <c:numFmt formatCode="m/d/yyyy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121638672"/>
        <c:crosses val="autoZero"/>
        <c:auto val="1"/>
        <c:lblOffset val="100"/>
        <c:baseTimeUnit val="months"/>
      </c:dateAx>
      <c:valAx>
        <c:axId val="212163867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121618384"/>
        <c:crosses val="autoZero"/>
        <c:crossBetween val="midCat"/>
      </c:valAx>
      <c:serAx>
        <c:axId val="2121642272"/>
        <c:scaling>
          <c:orientation val="minMax"/>
        </c:scaling>
        <c:delete val="0"/>
        <c:axPos val="b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121638672"/>
        <c:crosses val="autoZero"/>
      </c:ser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316036195983414"/>
          <c:y val="0.841849248440361"/>
          <c:w val="0.36792745002179"/>
          <c:h val="0.0553569804446885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PH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area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cat>
            <c:strRef>
              <c:f>Sheet1!$A$2:$A$4</c:f>
              <c:strCache>
                <c:ptCount val="3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>
                <a:lumMod val="75000"/>
              </a:schemeClr>
            </a:solidFill>
            <a:ln>
              <a:noFill/>
            </a:ln>
            <a:effectLst/>
          </c:spPr>
          <c:cat>
            <c:strRef>
              <c:f>Sheet1!$A$2:$A$4</c:f>
              <c:strCache>
                <c:ptCount val="3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</c:strCache>
            </c:strRef>
          </c:cat>
          <c:val>
            <c:numRef>
              <c:f>Sheet1!$C$2:$C$4</c:f>
              <c:numCache>
                <c:formatCode>General</c:formatCode>
                <c:ptCount val="3"/>
                <c:pt idx="0">
                  <c:v>2.4</c:v>
                </c:pt>
                <c:pt idx="1">
                  <c:v>4.4</c:v>
                </c:pt>
                <c:pt idx="2">
                  <c:v>1.8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2">
                <a:lumMod val="50000"/>
              </a:schemeClr>
            </a:solidFill>
            <a:ln>
              <a:noFill/>
            </a:ln>
            <a:effectLst/>
          </c:spPr>
          <c:cat>
            <c:strRef>
              <c:f>Sheet1!$A$2:$A$4</c:f>
              <c:strCache>
                <c:ptCount val="3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</c:strCache>
            </c:strRef>
          </c:cat>
          <c:val>
            <c:numRef>
              <c:f>Sheet1!$D$2:$D$4</c:f>
              <c:numCache>
                <c:formatCode>General</c:formatCode>
                <c:ptCount val="3"/>
                <c:pt idx="0">
                  <c:v>2.0</c:v>
                </c:pt>
                <c:pt idx="1">
                  <c:v>2.0</c:v>
                </c:pt>
                <c:pt idx="2">
                  <c:v>3.0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120047328"/>
        <c:axId val="2086757856"/>
      </c:areaChart>
      <c:catAx>
        <c:axId val="212004732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086757856"/>
        <c:crosses val="autoZero"/>
        <c:auto val="1"/>
        <c:lblAlgn val="ctr"/>
        <c:lblOffset val="100"/>
        <c:noMultiLvlLbl val="0"/>
      </c:catAx>
      <c:valAx>
        <c:axId val="208675785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120047328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PH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area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cat>
            <c:strRef>
              <c:f>Sheet1!$A$2:$A$4</c:f>
              <c:strCache>
                <c:ptCount val="3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1">
                <a:lumMod val="75000"/>
              </a:schemeClr>
            </a:solidFill>
            <a:ln>
              <a:noFill/>
            </a:ln>
            <a:effectLst/>
          </c:spPr>
          <c:cat>
            <c:strRef>
              <c:f>Sheet1!$A$2:$A$4</c:f>
              <c:strCache>
                <c:ptCount val="3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</c:strCache>
            </c:strRef>
          </c:cat>
          <c:val>
            <c:numRef>
              <c:f>Sheet1!$C$2:$C$4</c:f>
              <c:numCache>
                <c:formatCode>General</c:formatCode>
                <c:ptCount val="3"/>
                <c:pt idx="0">
                  <c:v>2.4</c:v>
                </c:pt>
                <c:pt idx="1">
                  <c:v>4.4</c:v>
                </c:pt>
                <c:pt idx="2">
                  <c:v>1.8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1">
                <a:lumMod val="50000"/>
              </a:schemeClr>
            </a:solidFill>
            <a:ln>
              <a:noFill/>
            </a:ln>
            <a:effectLst/>
          </c:spPr>
          <c:cat>
            <c:strRef>
              <c:f>Sheet1!$A$2:$A$4</c:f>
              <c:strCache>
                <c:ptCount val="3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</c:strCache>
            </c:strRef>
          </c:cat>
          <c:val>
            <c:numRef>
              <c:f>Sheet1!$D$2:$D$4</c:f>
              <c:numCache>
                <c:formatCode>General</c:formatCode>
                <c:ptCount val="3"/>
                <c:pt idx="0">
                  <c:v>2.0</c:v>
                </c:pt>
                <c:pt idx="1">
                  <c:v>2.0</c:v>
                </c:pt>
                <c:pt idx="2">
                  <c:v>3.0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067971392"/>
        <c:axId val="2067974672"/>
      </c:areaChart>
      <c:catAx>
        <c:axId val="206797139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067974672"/>
        <c:crosses val="autoZero"/>
        <c:auto val="1"/>
        <c:lblAlgn val="ctr"/>
        <c:lblOffset val="100"/>
        <c:noMultiLvlLbl val="0"/>
      </c:catAx>
      <c:valAx>
        <c:axId val="206797467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067971392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PH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area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cat>
            <c:strRef>
              <c:f>Sheet1!$A$2:$A$4</c:f>
              <c:strCache>
                <c:ptCount val="3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3">
                <a:lumMod val="75000"/>
              </a:schemeClr>
            </a:solidFill>
            <a:ln>
              <a:noFill/>
            </a:ln>
            <a:effectLst/>
          </c:spPr>
          <c:cat>
            <c:strRef>
              <c:f>Sheet1!$A$2:$A$4</c:f>
              <c:strCache>
                <c:ptCount val="3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</c:strCache>
            </c:strRef>
          </c:cat>
          <c:val>
            <c:numRef>
              <c:f>Sheet1!$C$2:$C$4</c:f>
              <c:numCache>
                <c:formatCode>General</c:formatCode>
                <c:ptCount val="3"/>
                <c:pt idx="0">
                  <c:v>2.4</c:v>
                </c:pt>
                <c:pt idx="1">
                  <c:v>4.4</c:v>
                </c:pt>
                <c:pt idx="2">
                  <c:v>1.8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3">
                <a:lumMod val="50000"/>
              </a:schemeClr>
            </a:solidFill>
            <a:ln>
              <a:noFill/>
            </a:ln>
            <a:effectLst/>
          </c:spPr>
          <c:cat>
            <c:strRef>
              <c:f>Sheet1!$A$2:$A$4</c:f>
              <c:strCache>
                <c:ptCount val="3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</c:strCache>
            </c:strRef>
          </c:cat>
          <c:val>
            <c:numRef>
              <c:f>Sheet1!$D$2:$D$4</c:f>
              <c:numCache>
                <c:formatCode>General</c:formatCode>
                <c:ptCount val="3"/>
                <c:pt idx="0">
                  <c:v>2.0</c:v>
                </c:pt>
                <c:pt idx="1">
                  <c:v>2.0</c:v>
                </c:pt>
                <c:pt idx="2">
                  <c:v>3.0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120083664"/>
        <c:axId val="2069900592"/>
      </c:areaChart>
      <c:catAx>
        <c:axId val="212008366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069900592"/>
        <c:crosses val="autoZero"/>
        <c:auto val="1"/>
        <c:lblAlgn val="ctr"/>
        <c:lblOffset val="100"/>
        <c:noMultiLvlLbl val="0"/>
      </c:catAx>
      <c:valAx>
        <c:axId val="206990059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120083664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PH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percent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2.0</c:v>
                </c:pt>
                <c:pt idx="1">
                  <c:v>2.0</c:v>
                </c:pt>
                <c:pt idx="2">
                  <c:v>3.0</c:v>
                </c:pt>
                <c:pt idx="3">
                  <c:v>5.0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5"/>
        <c:overlap val="100"/>
        <c:axId val="2121744288"/>
        <c:axId val="2121845168"/>
      </c:barChart>
      <c:catAx>
        <c:axId val="2121744288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64" b="0" i="0" u="none" strike="noStrike" kern="1200" cap="all" spc="12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121845168"/>
        <c:crosses val="autoZero"/>
        <c:auto val="1"/>
        <c:lblAlgn val="ctr"/>
        <c:lblOffset val="100"/>
        <c:noMultiLvlLbl val="0"/>
      </c:catAx>
      <c:valAx>
        <c:axId val="2121845168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 w="25400" cap="flat" cmpd="sng" algn="ctr">
            <a:noFill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12174428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PH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ln w="22225" cap="rnd">
              <a:solidFill>
                <a:schemeClr val="accent1"/>
              </a:solidFill>
              <a:round/>
            </a:ln>
            <a:effectLst/>
          </c:spPr>
          <c:marker>
            <c:symbol val="diamond"/>
            <c:size val="6"/>
            <c:spPr>
              <a:solidFill>
                <a:schemeClr val="accent1"/>
              </a:solidFill>
              <a:ln w="9525">
                <a:solidFill>
                  <a:schemeClr val="accent1"/>
                </a:solidFill>
                <a:round/>
              </a:ln>
              <a:effectLst/>
            </c:spPr>
          </c:marker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ln w="22225" cap="rnd">
              <a:solidFill>
                <a:schemeClr val="accent2"/>
              </a:solidFill>
              <a:round/>
            </a:ln>
            <a:effectLst/>
          </c:spPr>
          <c:marker>
            <c:symbol val="square"/>
            <c:size val="6"/>
            <c:spPr>
              <a:solidFill>
                <a:schemeClr val="accent2"/>
              </a:solidFill>
              <a:ln w="9525">
                <a:solidFill>
                  <a:schemeClr val="accent2"/>
                </a:solidFill>
                <a:round/>
              </a:ln>
              <a:effectLst/>
            </c:spPr>
          </c:marker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ln w="22225" cap="rnd">
              <a:solidFill>
                <a:schemeClr val="accent3"/>
              </a:solidFill>
              <a:round/>
            </a:ln>
            <a:effectLst/>
          </c:spPr>
          <c:marker>
            <c:symbol val="triangle"/>
            <c:size val="6"/>
            <c:spPr>
              <a:solidFill>
                <a:schemeClr val="accent3"/>
              </a:solidFill>
              <a:ln w="9525">
                <a:solidFill>
                  <a:schemeClr val="accent3"/>
                </a:solidFill>
                <a:round/>
              </a:ln>
              <a:effectLst/>
            </c:spPr>
          </c:marker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2.0</c:v>
                </c:pt>
                <c:pt idx="1">
                  <c:v>2.0</c:v>
                </c:pt>
                <c:pt idx="2">
                  <c:v>3.0</c:v>
                </c:pt>
                <c:pt idx="3">
                  <c:v>5.0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hiLowLines>
          <c:spPr>
            <a:ln w="9525">
              <a:solidFill>
                <a:schemeClr val="tx1">
                  <a:lumMod val="50000"/>
                  <a:lumOff val="50000"/>
                </a:schemeClr>
              </a:solidFill>
            </a:ln>
            <a:effectLst/>
          </c:spPr>
        </c:hiLowLines>
        <c:marker val="1"/>
        <c:smooth val="0"/>
        <c:axId val="2116965040"/>
        <c:axId val="2116615296"/>
      </c:lineChart>
      <c:catAx>
        <c:axId val="2116965040"/>
        <c:scaling>
          <c:orientation val="minMax"/>
        </c:scaling>
        <c:delete val="0"/>
        <c:axPos val="b"/>
        <c:title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197" b="0" i="0" u="none" strike="noStrike" kern="1200" cap="all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64" b="0" i="0" u="none" strike="noStrike" kern="1200" cap="all" spc="12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116615296"/>
        <c:crosses val="autoZero"/>
        <c:auto val="1"/>
        <c:lblAlgn val="ctr"/>
        <c:lblOffset val="100"/>
        <c:noMultiLvlLbl val="0"/>
      </c:catAx>
      <c:valAx>
        <c:axId val="211661529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197" b="0" i="0" u="none" strike="noStrike" kern="1200" cap="all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dk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11696504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PH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depthPercent val="100"/>
      <c:rAngAx val="0"/>
    </c:view3D>
    <c:floor>
      <c:thickness val="0"/>
      <c:spPr>
        <a:noFill/>
        <a:ln w="9525" cap="flat" cmpd="sng" algn="ctr">
          <a:solidFill>
            <a:schemeClr val="tx1">
              <a:lumMod val="15000"/>
              <a:lumOff val="85000"/>
            </a:schemeClr>
          </a:solidFill>
          <a:round/>
        </a:ln>
        <a:effectLst/>
        <a:sp3d contourW="9525">
          <a:contourClr>
            <a:schemeClr val="tx1">
              <a:lumMod val="15000"/>
              <a:lumOff val="85000"/>
            </a:schemeClr>
          </a:contourClr>
        </a:sp3d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area3D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gradFill flip="none" rotWithShape="1">
              <a:gsLst>
                <a:gs pos="0">
                  <a:schemeClr val="accent1">
                    <a:lumMod val="40000"/>
                    <a:lumOff val="60000"/>
                  </a:schemeClr>
                </a:gs>
                <a:gs pos="46000">
                  <a:schemeClr val="accent1">
                    <a:lumMod val="95000"/>
                    <a:lumOff val="5000"/>
                  </a:schemeClr>
                </a:gs>
                <a:gs pos="100000">
                  <a:schemeClr val="accent1">
                    <a:lumMod val="60000"/>
                  </a:schemeClr>
                </a:gs>
              </a:gsLst>
              <a:path path="circle">
                <a:fillToRect l="50000" t="130000" r="50000" b="-30000"/>
              </a:path>
              <a:tileRect/>
            </a:gradFill>
            <a:ln>
              <a:noFill/>
            </a:ln>
            <a:effectLst/>
            <a:sp3d/>
          </c:spPr>
          <c:cat>
            <c:numRef>
              <c:f>Sheet1!$A$2:$A$6</c:f>
              <c:numCache>
                <c:formatCode>m/d/yyyy</c:formatCode>
                <c:ptCount val="5"/>
                <c:pt idx="0">
                  <c:v>37377.0</c:v>
                </c:pt>
                <c:pt idx="1">
                  <c:v>37408.0</c:v>
                </c:pt>
                <c:pt idx="2">
                  <c:v>37438.0</c:v>
                </c:pt>
                <c:pt idx="3">
                  <c:v>37469.0</c:v>
                </c:pt>
                <c:pt idx="4">
                  <c:v>37500.0</c:v>
                </c:pt>
              </c:numCache>
            </c:numRef>
          </c:cat>
          <c:val>
            <c:numRef>
              <c:f>Sheet1!$B$2:$B$6</c:f>
              <c:numCache>
                <c:formatCode>General</c:formatCode>
                <c:ptCount val="5"/>
                <c:pt idx="0">
                  <c:v>10.0</c:v>
                </c:pt>
                <c:pt idx="1">
                  <c:v>15.0</c:v>
                </c:pt>
                <c:pt idx="2">
                  <c:v>7.0</c:v>
                </c:pt>
                <c:pt idx="3">
                  <c:v>12.0</c:v>
                </c:pt>
                <c:pt idx="4">
                  <c:v>9.0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46000">
                  <a:schemeClr val="accent2">
                    <a:lumMod val="95000"/>
                    <a:lumOff val="5000"/>
                  </a:schemeClr>
                </a:gs>
                <a:gs pos="100000">
                  <a:schemeClr val="accent2">
                    <a:lumMod val="60000"/>
                  </a:schemeClr>
                </a:gs>
              </a:gsLst>
              <a:path path="circle">
                <a:fillToRect l="50000" t="130000" r="50000" b="-30000"/>
              </a:path>
              <a:tileRect/>
            </a:gradFill>
            <a:ln>
              <a:noFill/>
            </a:ln>
            <a:effectLst/>
            <a:sp3d/>
          </c:spPr>
          <c:cat>
            <c:numRef>
              <c:f>Sheet1!$A$2:$A$6</c:f>
              <c:numCache>
                <c:formatCode>m/d/yyyy</c:formatCode>
                <c:ptCount val="5"/>
                <c:pt idx="0">
                  <c:v>37377.0</c:v>
                </c:pt>
                <c:pt idx="1">
                  <c:v>37408.0</c:v>
                </c:pt>
                <c:pt idx="2">
                  <c:v>37438.0</c:v>
                </c:pt>
                <c:pt idx="3">
                  <c:v>37469.0</c:v>
                </c:pt>
                <c:pt idx="4">
                  <c:v>37500.0</c:v>
                </c:pt>
              </c:numCache>
            </c:numRef>
          </c:cat>
          <c:val>
            <c:numRef>
              <c:f>Sheet1!$C$2:$C$6</c:f>
              <c:numCache>
                <c:formatCode>General</c:formatCode>
                <c:ptCount val="5"/>
                <c:pt idx="0">
                  <c:v>15.0</c:v>
                </c:pt>
                <c:pt idx="1">
                  <c:v>12.0</c:v>
                </c:pt>
                <c:pt idx="2">
                  <c:v>14.0</c:v>
                </c:pt>
                <c:pt idx="3">
                  <c:v>17.0</c:v>
                </c:pt>
                <c:pt idx="4">
                  <c:v>13.0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gradFill flip="none" rotWithShape="1">
              <a:gsLst>
                <a:gs pos="0">
                  <a:schemeClr val="accent3">
                    <a:lumMod val="40000"/>
                    <a:lumOff val="60000"/>
                  </a:schemeClr>
                </a:gs>
                <a:gs pos="46000">
                  <a:schemeClr val="accent3">
                    <a:lumMod val="95000"/>
                    <a:lumOff val="5000"/>
                  </a:schemeClr>
                </a:gs>
                <a:gs pos="100000">
                  <a:schemeClr val="accent3">
                    <a:lumMod val="60000"/>
                  </a:schemeClr>
                </a:gs>
              </a:gsLst>
              <a:path path="circle">
                <a:fillToRect l="50000" t="130000" r="50000" b="-30000"/>
              </a:path>
              <a:tileRect/>
            </a:gradFill>
            <a:ln w="25400">
              <a:noFill/>
            </a:ln>
            <a:effectLst/>
            <a:sp3d/>
          </c:spPr>
          <c:cat>
            <c:numRef>
              <c:f>Sheet1!$A$2:$A$6</c:f>
              <c:numCache>
                <c:formatCode>m/d/yyyy</c:formatCode>
                <c:ptCount val="5"/>
                <c:pt idx="0">
                  <c:v>37377.0</c:v>
                </c:pt>
                <c:pt idx="1">
                  <c:v>37408.0</c:v>
                </c:pt>
                <c:pt idx="2">
                  <c:v>37438.0</c:v>
                </c:pt>
                <c:pt idx="3">
                  <c:v>37469.0</c:v>
                </c:pt>
                <c:pt idx="4">
                  <c:v>37500.0</c:v>
                </c:pt>
              </c:numCache>
            </c:numRef>
          </c:cat>
          <c:val>
            <c:numRef>
              <c:f>Sheet1!$D$2:$D$6</c:f>
              <c:numCache>
                <c:formatCode>General</c:formatCode>
                <c:ptCount val="5"/>
                <c:pt idx="0">
                  <c:v>17.0</c:v>
                </c:pt>
                <c:pt idx="1">
                  <c:v>14.0</c:v>
                </c:pt>
                <c:pt idx="2">
                  <c:v>17.0</c:v>
                </c:pt>
                <c:pt idx="3">
                  <c:v>12.0</c:v>
                </c:pt>
                <c:pt idx="4">
                  <c:v>15.0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Depth val="0"/>
        <c:axId val="2120621216"/>
        <c:axId val="2120822352"/>
        <c:axId val="2085902464"/>
      </c:area3DChart>
      <c:dateAx>
        <c:axId val="2120621216"/>
        <c:scaling>
          <c:orientation val="minMax"/>
        </c:scaling>
        <c:delete val="0"/>
        <c:axPos val="b"/>
        <c:numFmt formatCode="m/d/yyyy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120822352"/>
        <c:crosses val="autoZero"/>
        <c:auto val="1"/>
        <c:lblOffset val="100"/>
        <c:baseTimeUnit val="months"/>
      </c:dateAx>
      <c:valAx>
        <c:axId val="212082235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120621216"/>
        <c:crosses val="autoZero"/>
        <c:crossBetween val="midCat"/>
      </c:valAx>
      <c:serAx>
        <c:axId val="2085902464"/>
        <c:scaling>
          <c:orientation val="minMax"/>
        </c:scaling>
        <c:delete val="0"/>
        <c:axPos val="b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120822352"/>
        <c:crosses val="autoZero"/>
      </c:serAx>
      <c:spPr>
        <a:noFill/>
        <a:ln>
          <a:noFill/>
        </a:ln>
        <a:effectLst/>
      </c:spPr>
    </c:plotArea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PH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ln w="22225" cap="rnd">
              <a:solidFill>
                <a:schemeClr val="accent1"/>
              </a:solidFill>
              <a:round/>
            </a:ln>
            <a:effectLst/>
          </c:spPr>
          <c:marker>
            <c:symbol val="diamond"/>
            <c:size val="6"/>
            <c:spPr>
              <a:solidFill>
                <a:schemeClr val="accent1"/>
              </a:solidFill>
              <a:ln w="9525">
                <a:solidFill>
                  <a:schemeClr val="accent1"/>
                </a:solidFill>
                <a:round/>
              </a:ln>
              <a:effectLst/>
            </c:spPr>
          </c:marker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ln w="22225" cap="rnd">
              <a:solidFill>
                <a:schemeClr val="accent2"/>
              </a:solidFill>
              <a:round/>
            </a:ln>
            <a:effectLst/>
          </c:spPr>
          <c:marker>
            <c:symbol val="square"/>
            <c:size val="6"/>
            <c:spPr>
              <a:solidFill>
                <a:schemeClr val="accent2"/>
              </a:solidFill>
              <a:ln w="9525">
                <a:solidFill>
                  <a:schemeClr val="accent2"/>
                </a:solidFill>
                <a:round/>
              </a:ln>
              <a:effectLst/>
            </c:spPr>
          </c:marker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ln w="22225" cap="rnd">
              <a:solidFill>
                <a:schemeClr val="accent3"/>
              </a:solidFill>
              <a:round/>
            </a:ln>
            <a:effectLst/>
          </c:spPr>
          <c:marker>
            <c:symbol val="triangle"/>
            <c:size val="6"/>
            <c:spPr>
              <a:solidFill>
                <a:schemeClr val="accent3"/>
              </a:solidFill>
              <a:ln w="9525">
                <a:solidFill>
                  <a:schemeClr val="accent3"/>
                </a:solidFill>
                <a:round/>
              </a:ln>
              <a:effectLst/>
            </c:spPr>
          </c:marker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2.0</c:v>
                </c:pt>
                <c:pt idx="1">
                  <c:v>2.0</c:v>
                </c:pt>
                <c:pt idx="2">
                  <c:v>3.0</c:v>
                </c:pt>
                <c:pt idx="3">
                  <c:v>5.0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hiLowLines>
          <c:spPr>
            <a:ln w="9525">
              <a:solidFill>
                <a:schemeClr val="tx1">
                  <a:lumMod val="50000"/>
                  <a:lumOff val="50000"/>
                </a:schemeClr>
              </a:solidFill>
            </a:ln>
            <a:effectLst/>
          </c:spPr>
        </c:hiLowLines>
        <c:marker val="1"/>
        <c:smooth val="0"/>
        <c:axId val="2112485120"/>
        <c:axId val="2119581072"/>
      </c:lineChart>
      <c:catAx>
        <c:axId val="2112485120"/>
        <c:scaling>
          <c:orientation val="minMax"/>
        </c:scaling>
        <c:delete val="0"/>
        <c:axPos val="b"/>
        <c:title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197" b="0" i="0" u="none" strike="noStrike" kern="1200" cap="all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700" b="0" i="0" u="none" strike="noStrike" kern="1200" cap="all" spc="12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119581072"/>
        <c:crosses val="autoZero"/>
        <c:auto val="1"/>
        <c:lblAlgn val="ctr"/>
        <c:lblOffset val="100"/>
        <c:noMultiLvlLbl val="0"/>
      </c:catAx>
      <c:valAx>
        <c:axId val="211958107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197" b="0" i="0" u="none" strike="noStrike" kern="1200" cap="all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dk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11248512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PH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5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</c:dPt>
          <c:dPt>
            <c:idx val="1"/>
            <c:bubble3D val="0"/>
            <c:explosion val="8"/>
            <c:spPr>
              <a:solidFill>
                <a:schemeClr val="accent2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</c:dPt>
          <c:dPt>
            <c:idx val="2"/>
            <c:bubble3D val="0"/>
            <c:spPr>
              <a:solidFill>
                <a:schemeClr val="accent3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</c:dPt>
          <c:dPt>
            <c:idx val="3"/>
            <c:bubble3D val="0"/>
            <c:explosion val="10"/>
            <c:spPr>
              <a:solidFill>
                <a:schemeClr val="accent4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</c:dPt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8.5</c:v>
                </c:pt>
                <c:pt idx="1">
                  <c:v>2.2</c:v>
                </c:pt>
                <c:pt idx="2">
                  <c:v>2.4</c:v>
                </c:pt>
                <c:pt idx="3">
                  <c:v>4.2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b"/>
      <c:layout/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PH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gradFill flip="none" rotWithShape="1">
              <a:gsLst>
                <a:gs pos="0">
                  <a:schemeClr val="accent1">
                    <a:lumMod val="40000"/>
                    <a:lumOff val="60000"/>
                  </a:schemeClr>
                </a:gs>
                <a:gs pos="46000">
                  <a:schemeClr val="accent1">
                    <a:lumMod val="95000"/>
                    <a:lumOff val="5000"/>
                  </a:schemeClr>
                </a:gs>
                <a:gs pos="100000">
                  <a:schemeClr val="accent1">
                    <a:lumMod val="6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  <a:sp3d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46000">
                  <a:schemeClr val="accent2">
                    <a:lumMod val="95000"/>
                    <a:lumOff val="5000"/>
                  </a:schemeClr>
                </a:gs>
                <a:gs pos="100000">
                  <a:schemeClr val="accent2">
                    <a:lumMod val="6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  <a:sp3d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gradFill flip="none" rotWithShape="1">
              <a:gsLst>
                <a:gs pos="0">
                  <a:schemeClr val="accent3">
                    <a:lumMod val="40000"/>
                    <a:lumOff val="60000"/>
                  </a:schemeClr>
                </a:gs>
                <a:gs pos="46000">
                  <a:schemeClr val="accent3">
                    <a:lumMod val="95000"/>
                    <a:lumOff val="5000"/>
                  </a:schemeClr>
                </a:gs>
                <a:gs pos="100000">
                  <a:schemeClr val="accent3">
                    <a:lumMod val="6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  <a:sp3d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2.0</c:v>
                </c:pt>
                <c:pt idx="1">
                  <c:v>2.0</c:v>
                </c:pt>
                <c:pt idx="2">
                  <c:v>3.0</c:v>
                </c:pt>
                <c:pt idx="3">
                  <c:v>5.0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2119589360"/>
        <c:axId val="2119573328"/>
        <c:axId val="2119224080"/>
      </c:bar3DChart>
      <c:catAx>
        <c:axId val="211958936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5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119573328"/>
        <c:crosses val="autoZero"/>
        <c:auto val="1"/>
        <c:lblAlgn val="ctr"/>
        <c:lblOffset val="100"/>
        <c:noMultiLvlLbl val="0"/>
      </c:catAx>
      <c:valAx>
        <c:axId val="211957332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119589360"/>
        <c:crosses val="autoZero"/>
        <c:crossBetween val="between"/>
      </c:valAx>
      <c:serAx>
        <c:axId val="2119224080"/>
        <c:scaling>
          <c:orientation val="minMax"/>
        </c:scaling>
        <c:delete val="0"/>
        <c:axPos val="b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119573328"/>
        <c:crosses val="autoZero"/>
      </c:ser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PH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effectLst>
              <a:outerShdw blurRad="241300" sx="102000" sy="102000" algn="ctr" rotWithShape="0">
                <a:prstClr val="black">
                  <a:alpha val="40000"/>
                </a:prstClr>
              </a:outerShdw>
            </a:effectLst>
          </c:spPr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>
                <a:outerShdw blurRad="241300" sx="102000" sy="102000" algn="ctr" rotWithShape="0">
                  <a:prstClr val="black">
                    <a:alpha val="40000"/>
                  </a:prstClr>
                </a:outerShdw>
              </a:effectLst>
            </c:spPr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>
                <a:outerShdw blurRad="241300" sx="102000" sy="102000" algn="ctr" rotWithShape="0">
                  <a:prstClr val="black">
                    <a:alpha val="40000"/>
                  </a:prstClr>
                </a:outerShdw>
              </a:effectLst>
            </c:spPr>
          </c:dPt>
          <c:dPt>
            <c:idx val="2"/>
            <c:bubble3D val="0"/>
            <c:spPr>
              <a:solidFill>
                <a:schemeClr val="accent3"/>
              </a:solidFill>
              <a:ln>
                <a:noFill/>
              </a:ln>
              <a:effectLst>
                <a:outerShdw blurRad="241300" sx="102000" sy="102000" algn="ctr" rotWithShape="0">
                  <a:prstClr val="black">
                    <a:alpha val="40000"/>
                  </a:prstClr>
                </a:outerShdw>
              </a:effectLst>
            </c:spPr>
          </c:dPt>
          <c:dPt>
            <c:idx val="3"/>
            <c:bubble3D val="0"/>
            <c:spPr>
              <a:solidFill>
                <a:schemeClr val="accent4"/>
              </a:solidFill>
              <a:ln>
                <a:noFill/>
              </a:ln>
              <a:effectLst>
                <a:outerShdw blurRad="241300" sx="102000" sy="102000" algn="ctr" rotWithShape="0">
                  <a:prstClr val="black">
                    <a:alpha val="40000"/>
                  </a:prstClr>
                </a:outerShdw>
              </a:effectLst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8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>
                  <a:solidFill>
                    <a:schemeClr val="dk1">
                      <a:lumMod val="50000"/>
                      <a:lumOff val="50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8.200000000000001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legend>
      <c:legendPos val="r"/>
      <c:layout/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PH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5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</c:dPt>
          <c:dPt>
            <c:idx val="1"/>
            <c:bubble3D val="0"/>
            <c:explosion val="8"/>
            <c:spPr>
              <a:solidFill>
                <a:schemeClr val="accent2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</c:dPt>
          <c:dPt>
            <c:idx val="2"/>
            <c:bubble3D val="0"/>
            <c:spPr>
              <a:solidFill>
                <a:schemeClr val="accent3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</c:dPt>
          <c:dPt>
            <c:idx val="3"/>
            <c:bubble3D val="0"/>
            <c:explosion val="10"/>
            <c:spPr>
              <a:solidFill>
                <a:schemeClr val="accent4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</c:dPt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18.2</c:v>
                </c:pt>
                <c:pt idx="1">
                  <c:v>3.2</c:v>
                </c:pt>
                <c:pt idx="2">
                  <c:v>14.5</c:v>
                </c:pt>
                <c:pt idx="3">
                  <c:v>11.2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b"/>
      <c:layout/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PH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5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</c:dPt>
          <c:dPt>
            <c:idx val="1"/>
            <c:bubble3D val="0"/>
            <c:explosion val="8"/>
            <c:spPr>
              <a:solidFill>
                <a:schemeClr val="accent2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</c:dPt>
          <c:dPt>
            <c:idx val="2"/>
            <c:bubble3D val="0"/>
            <c:spPr>
              <a:solidFill>
                <a:schemeClr val="accent3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</c:dPt>
          <c:dPt>
            <c:idx val="3"/>
            <c:bubble3D val="0"/>
            <c:explosion val="10"/>
            <c:spPr>
              <a:solidFill>
                <a:schemeClr val="accent4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</c:dPt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18.2</c:v>
                </c:pt>
                <c:pt idx="1">
                  <c:v>3.2</c:v>
                </c:pt>
                <c:pt idx="2">
                  <c:v>14.5</c:v>
                </c:pt>
                <c:pt idx="3">
                  <c:v>11.2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b"/>
      <c:layout/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PH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gradFill flip="none" rotWithShape="1">
              <a:gsLst>
                <a:gs pos="0">
                  <a:schemeClr val="accent1">
                    <a:lumMod val="40000"/>
                    <a:lumOff val="60000"/>
                  </a:schemeClr>
                </a:gs>
                <a:gs pos="46000">
                  <a:schemeClr val="accent1">
                    <a:lumMod val="95000"/>
                    <a:lumOff val="5000"/>
                  </a:schemeClr>
                </a:gs>
                <a:gs pos="100000">
                  <a:schemeClr val="accent1">
                    <a:lumMod val="6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  <a:sp3d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46000">
                  <a:schemeClr val="accent2">
                    <a:lumMod val="95000"/>
                    <a:lumOff val="5000"/>
                  </a:schemeClr>
                </a:gs>
                <a:gs pos="100000">
                  <a:schemeClr val="accent2">
                    <a:lumMod val="6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  <a:sp3d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gradFill flip="none" rotWithShape="1">
              <a:gsLst>
                <a:gs pos="0">
                  <a:schemeClr val="accent3">
                    <a:lumMod val="40000"/>
                    <a:lumOff val="60000"/>
                  </a:schemeClr>
                </a:gs>
                <a:gs pos="46000">
                  <a:schemeClr val="accent3">
                    <a:lumMod val="95000"/>
                    <a:lumOff val="5000"/>
                  </a:schemeClr>
                </a:gs>
                <a:gs pos="100000">
                  <a:schemeClr val="accent3">
                    <a:lumMod val="6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  <a:sp3d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2.0</c:v>
                </c:pt>
                <c:pt idx="1">
                  <c:v>2.0</c:v>
                </c:pt>
                <c:pt idx="2">
                  <c:v>3.0</c:v>
                </c:pt>
                <c:pt idx="3">
                  <c:v>5.0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2122008896"/>
        <c:axId val="2122276304"/>
        <c:axId val="2121500416"/>
      </c:bar3DChart>
      <c:catAx>
        <c:axId val="212200889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122276304"/>
        <c:crosses val="autoZero"/>
        <c:auto val="1"/>
        <c:lblAlgn val="ctr"/>
        <c:lblOffset val="100"/>
        <c:noMultiLvlLbl val="0"/>
      </c:catAx>
      <c:valAx>
        <c:axId val="212227630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122008896"/>
        <c:crosses val="autoZero"/>
        <c:crossBetween val="between"/>
      </c:valAx>
      <c:serAx>
        <c:axId val="2121500416"/>
        <c:scaling>
          <c:orientation val="minMax"/>
        </c:scaling>
        <c:delete val="0"/>
        <c:axPos val="b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122276304"/>
        <c:crosses val="autoZero"/>
      </c:ser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PH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Sheet1!$A$2:$A$4</c:f>
              <c:strCache>
                <c:ptCount val="3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>
                <a:lumMod val="75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Sheet1!$A$2:$A$4</c:f>
              <c:strCache>
                <c:ptCount val="3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</c:strCache>
            </c:strRef>
          </c:cat>
          <c:val>
            <c:numRef>
              <c:f>Sheet1!$C$2:$C$4</c:f>
              <c:numCache>
                <c:formatCode>General</c:formatCode>
                <c:ptCount val="3"/>
                <c:pt idx="0">
                  <c:v>2.4</c:v>
                </c:pt>
                <c:pt idx="1">
                  <c:v>4.4</c:v>
                </c:pt>
                <c:pt idx="2">
                  <c:v>1.8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2">
                <a:lumMod val="50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Sheet1!$A$2:$A$4</c:f>
              <c:strCache>
                <c:ptCount val="3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</c:strCache>
            </c:strRef>
          </c:cat>
          <c:val>
            <c:numRef>
              <c:f>Sheet1!$D$2:$D$4</c:f>
              <c:numCache>
                <c:formatCode>General</c:formatCode>
                <c:ptCount val="3"/>
                <c:pt idx="0">
                  <c:v>2.0</c:v>
                </c:pt>
                <c:pt idx="1">
                  <c:v>2.0</c:v>
                </c:pt>
                <c:pt idx="2">
                  <c:v>3.0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112317920"/>
        <c:axId val="2112526704"/>
      </c:barChart>
      <c:catAx>
        <c:axId val="211231792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112526704"/>
        <c:crosses val="autoZero"/>
        <c:auto val="1"/>
        <c:lblAlgn val="ctr"/>
        <c:lblOffset val="100"/>
        <c:noMultiLvlLbl val="0"/>
      </c:catAx>
      <c:valAx>
        <c:axId val="211252670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11231792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PH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Sheet1!$A$2:$A$4</c:f>
              <c:strCache>
                <c:ptCount val="3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1">
                <a:lumMod val="75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Sheet1!$A$2:$A$4</c:f>
              <c:strCache>
                <c:ptCount val="3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</c:strCache>
            </c:strRef>
          </c:cat>
          <c:val>
            <c:numRef>
              <c:f>Sheet1!$C$2:$C$4</c:f>
              <c:numCache>
                <c:formatCode>General</c:formatCode>
                <c:ptCount val="3"/>
                <c:pt idx="0">
                  <c:v>2.4</c:v>
                </c:pt>
                <c:pt idx="1">
                  <c:v>4.4</c:v>
                </c:pt>
                <c:pt idx="2">
                  <c:v>1.8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1">
                <a:lumMod val="50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Sheet1!$A$2:$A$4</c:f>
              <c:strCache>
                <c:ptCount val="3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</c:strCache>
            </c:strRef>
          </c:cat>
          <c:val>
            <c:numRef>
              <c:f>Sheet1!$D$2:$D$4</c:f>
              <c:numCache>
                <c:formatCode>General</c:formatCode>
                <c:ptCount val="3"/>
                <c:pt idx="0">
                  <c:v>2.0</c:v>
                </c:pt>
                <c:pt idx="1">
                  <c:v>2.0</c:v>
                </c:pt>
                <c:pt idx="2">
                  <c:v>3.0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116230432"/>
        <c:axId val="2083693440"/>
      </c:barChart>
      <c:catAx>
        <c:axId val="211623043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083693440"/>
        <c:crosses val="autoZero"/>
        <c:auto val="1"/>
        <c:lblAlgn val="ctr"/>
        <c:lblOffset val="100"/>
        <c:noMultiLvlLbl val="0"/>
      </c:catAx>
      <c:valAx>
        <c:axId val="208369344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11623043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PH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Sheet1!$A$2:$A$4</c:f>
              <c:strCache>
                <c:ptCount val="3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3">
                <a:lumMod val="75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Sheet1!$A$2:$A$4</c:f>
              <c:strCache>
                <c:ptCount val="3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</c:strCache>
            </c:strRef>
          </c:cat>
          <c:val>
            <c:numRef>
              <c:f>Sheet1!$C$2:$C$4</c:f>
              <c:numCache>
                <c:formatCode>General</c:formatCode>
                <c:ptCount val="3"/>
                <c:pt idx="0">
                  <c:v>2.4</c:v>
                </c:pt>
                <c:pt idx="1">
                  <c:v>4.4</c:v>
                </c:pt>
                <c:pt idx="2">
                  <c:v>1.8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3">
                <a:lumMod val="50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Sheet1!$A$2:$A$4</c:f>
              <c:strCache>
                <c:ptCount val="3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</c:strCache>
            </c:strRef>
          </c:cat>
          <c:val>
            <c:numRef>
              <c:f>Sheet1!$D$2:$D$4</c:f>
              <c:numCache>
                <c:formatCode>General</c:formatCode>
                <c:ptCount val="3"/>
                <c:pt idx="0">
                  <c:v>2.0</c:v>
                </c:pt>
                <c:pt idx="1">
                  <c:v>2.0</c:v>
                </c:pt>
                <c:pt idx="2">
                  <c:v>3.0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112616224"/>
        <c:axId val="2112019680"/>
      </c:barChart>
      <c:catAx>
        <c:axId val="211261622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112019680"/>
        <c:crosses val="autoZero"/>
        <c:auto val="1"/>
        <c:lblAlgn val="ctr"/>
        <c:lblOffset val="100"/>
        <c:noMultiLvlLbl val="0"/>
      </c:catAx>
      <c:valAx>
        <c:axId val="211201968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11261622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PH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tockChart>
        <c:ser>
          <c:idx val="0"/>
          <c:order val="0"/>
          <c:tx>
            <c:strRef>
              <c:f>Sheet1!$B$1</c:f>
              <c:strCache>
                <c:ptCount val="1"/>
                <c:pt idx="0">
                  <c:v>Open</c:v>
                </c:pt>
              </c:strCache>
            </c:strRef>
          </c:tx>
          <c:spPr>
            <a:ln w="19050" cap="rnd">
              <a:noFill/>
              <a:round/>
            </a:ln>
            <a:effectLst/>
          </c:spPr>
          <c:marker>
            <c:symbol val="none"/>
          </c:marker>
          <c:cat>
            <c:numRef>
              <c:f>Sheet1!$A$2:$A$6</c:f>
              <c:numCache>
                <c:formatCode>m/d/yyyy</c:formatCode>
                <c:ptCount val="5"/>
                <c:pt idx="0">
                  <c:v>37377.0</c:v>
                </c:pt>
                <c:pt idx="1">
                  <c:v>37408.0</c:v>
                </c:pt>
                <c:pt idx="2">
                  <c:v>37438.0</c:v>
                </c:pt>
                <c:pt idx="3">
                  <c:v>37469.0</c:v>
                </c:pt>
                <c:pt idx="4">
                  <c:v>37500.0</c:v>
                </c:pt>
              </c:numCache>
            </c:numRef>
          </c:cat>
          <c:val>
            <c:numRef>
              <c:f>Sheet1!$B$2:$B$6</c:f>
              <c:numCache>
                <c:formatCode>General</c:formatCode>
                <c:ptCount val="5"/>
                <c:pt idx="0">
                  <c:v>44.0</c:v>
                </c:pt>
                <c:pt idx="1">
                  <c:v>25.0</c:v>
                </c:pt>
                <c:pt idx="2">
                  <c:v>38.0</c:v>
                </c:pt>
                <c:pt idx="3">
                  <c:v>50.0</c:v>
                </c:pt>
                <c:pt idx="4">
                  <c:v>34.0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High</c:v>
                </c:pt>
              </c:strCache>
            </c:strRef>
          </c:tx>
          <c:spPr>
            <a:ln w="19050" cap="rnd">
              <a:noFill/>
              <a:round/>
            </a:ln>
            <a:effectLst/>
          </c:spPr>
          <c:marker>
            <c:symbol val="none"/>
          </c:marker>
          <c:cat>
            <c:numRef>
              <c:f>Sheet1!$A$2:$A$6</c:f>
              <c:numCache>
                <c:formatCode>m/d/yyyy</c:formatCode>
                <c:ptCount val="5"/>
                <c:pt idx="0">
                  <c:v>37377.0</c:v>
                </c:pt>
                <c:pt idx="1">
                  <c:v>37408.0</c:v>
                </c:pt>
                <c:pt idx="2">
                  <c:v>37438.0</c:v>
                </c:pt>
                <c:pt idx="3">
                  <c:v>37469.0</c:v>
                </c:pt>
                <c:pt idx="4">
                  <c:v>37500.0</c:v>
                </c:pt>
              </c:numCache>
            </c:numRef>
          </c:cat>
          <c:val>
            <c:numRef>
              <c:f>Sheet1!$C$2:$C$6</c:f>
              <c:numCache>
                <c:formatCode>General</c:formatCode>
                <c:ptCount val="5"/>
                <c:pt idx="0">
                  <c:v>55.0</c:v>
                </c:pt>
                <c:pt idx="1">
                  <c:v>57.0</c:v>
                </c:pt>
                <c:pt idx="2">
                  <c:v>57.0</c:v>
                </c:pt>
                <c:pt idx="3">
                  <c:v>58.0</c:v>
                </c:pt>
                <c:pt idx="4">
                  <c:v>36.0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Low</c:v>
                </c:pt>
              </c:strCache>
            </c:strRef>
          </c:tx>
          <c:spPr>
            <a:ln w="19050" cap="rnd">
              <a:noFill/>
              <a:round/>
            </a:ln>
            <a:effectLst/>
          </c:spPr>
          <c:marker>
            <c:symbol val="none"/>
          </c:marker>
          <c:cat>
            <c:numRef>
              <c:f>Sheet1!$A$2:$A$6</c:f>
              <c:numCache>
                <c:formatCode>m/d/yyyy</c:formatCode>
                <c:ptCount val="5"/>
                <c:pt idx="0">
                  <c:v>37377.0</c:v>
                </c:pt>
                <c:pt idx="1">
                  <c:v>37408.0</c:v>
                </c:pt>
                <c:pt idx="2">
                  <c:v>37438.0</c:v>
                </c:pt>
                <c:pt idx="3">
                  <c:v>37469.0</c:v>
                </c:pt>
                <c:pt idx="4">
                  <c:v>37500.0</c:v>
                </c:pt>
              </c:numCache>
            </c:numRef>
          </c:cat>
          <c:val>
            <c:numRef>
              <c:f>Sheet1!$D$2:$D$6</c:f>
              <c:numCache>
                <c:formatCode>General</c:formatCode>
                <c:ptCount val="5"/>
                <c:pt idx="0">
                  <c:v>11.0</c:v>
                </c:pt>
                <c:pt idx="1">
                  <c:v>12.0</c:v>
                </c:pt>
                <c:pt idx="2">
                  <c:v>13.0</c:v>
                </c:pt>
                <c:pt idx="3">
                  <c:v>11.0</c:v>
                </c:pt>
                <c:pt idx="4">
                  <c:v>5.0</c:v>
                </c:pt>
              </c:numCache>
            </c:numRef>
          </c:val>
          <c:smooth val="0"/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Close</c:v>
                </c:pt>
              </c:strCache>
            </c:strRef>
          </c:tx>
          <c:spPr>
            <a:ln w="19050" cap="rnd">
              <a:noFill/>
              <a:round/>
            </a:ln>
            <a:effectLst/>
          </c:spPr>
          <c:marker>
            <c:symbol val="none"/>
          </c:marker>
          <c:cat>
            <c:numRef>
              <c:f>Sheet1!$A$2:$A$6</c:f>
              <c:numCache>
                <c:formatCode>m/d/yyyy</c:formatCode>
                <c:ptCount val="5"/>
                <c:pt idx="0">
                  <c:v>37377.0</c:v>
                </c:pt>
                <c:pt idx="1">
                  <c:v>37408.0</c:v>
                </c:pt>
                <c:pt idx="2">
                  <c:v>37438.0</c:v>
                </c:pt>
                <c:pt idx="3">
                  <c:v>37469.0</c:v>
                </c:pt>
                <c:pt idx="4">
                  <c:v>37500.0</c:v>
                </c:pt>
              </c:numCache>
            </c:numRef>
          </c:cat>
          <c:val>
            <c:numRef>
              <c:f>Sheet1!$E$2:$E$6</c:f>
              <c:numCache>
                <c:formatCode>General</c:formatCode>
                <c:ptCount val="5"/>
                <c:pt idx="0">
                  <c:v>25.0</c:v>
                </c:pt>
                <c:pt idx="1">
                  <c:v>38.0</c:v>
                </c:pt>
                <c:pt idx="2">
                  <c:v>50.0</c:v>
                </c:pt>
                <c:pt idx="3">
                  <c:v>34.0</c:v>
                </c:pt>
                <c:pt idx="4">
                  <c:v>18.0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hiLowLines>
          <c:spPr>
            <a:ln w="9525" cap="flat" cmpd="sng" algn="ctr">
              <a:solidFill>
                <a:schemeClr val="tx1">
                  <a:lumMod val="75000"/>
                  <a:lumOff val="25000"/>
                </a:schemeClr>
              </a:solidFill>
              <a:round/>
            </a:ln>
            <a:effectLst/>
          </c:spPr>
        </c:hiLowLines>
        <c:upDownBars>
          <c:gapWidth val="150"/>
          <c:upBars>
            <c:spPr>
              <a:solidFill>
                <a:schemeClr val="accent2"/>
              </a:solidFill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upBars>
          <c:downBars>
            <c:spPr>
              <a:solidFill>
                <a:schemeClr val="accent1"/>
              </a:solidFill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downBars>
        </c:upDownBars>
        <c:axId val="2065982800"/>
        <c:axId val="2131511792"/>
      </c:stockChart>
      <c:dateAx>
        <c:axId val="2065982800"/>
        <c:scaling>
          <c:orientation val="minMax"/>
        </c:scaling>
        <c:delete val="0"/>
        <c:axPos val="b"/>
        <c:numFmt formatCode="m/d/yyyy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5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131511792"/>
        <c:crosses val="autoZero"/>
        <c:auto val="1"/>
        <c:lblOffset val="100"/>
        <c:baseTimeUnit val="months"/>
      </c:dateAx>
      <c:valAx>
        <c:axId val="213151179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06598280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PH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tockChart>
        <c:ser>
          <c:idx val="0"/>
          <c:order val="0"/>
          <c:tx>
            <c:strRef>
              <c:f>Sheet1!$B$1</c:f>
              <c:strCache>
                <c:ptCount val="1"/>
                <c:pt idx="0">
                  <c:v>Open</c:v>
                </c:pt>
              </c:strCache>
            </c:strRef>
          </c:tx>
          <c:spPr>
            <a:ln w="19050" cap="rnd">
              <a:noFill/>
              <a:round/>
            </a:ln>
            <a:effectLst/>
          </c:spPr>
          <c:marker>
            <c:symbol val="none"/>
          </c:marker>
          <c:cat>
            <c:numRef>
              <c:f>Sheet1!$A$2:$A$6</c:f>
              <c:numCache>
                <c:formatCode>m/d/yyyy</c:formatCode>
                <c:ptCount val="5"/>
                <c:pt idx="0">
                  <c:v>37377.0</c:v>
                </c:pt>
                <c:pt idx="1">
                  <c:v>37408.0</c:v>
                </c:pt>
                <c:pt idx="2">
                  <c:v>37438.0</c:v>
                </c:pt>
                <c:pt idx="3">
                  <c:v>37469.0</c:v>
                </c:pt>
                <c:pt idx="4">
                  <c:v>37500.0</c:v>
                </c:pt>
              </c:numCache>
            </c:numRef>
          </c:cat>
          <c:val>
            <c:numRef>
              <c:f>Sheet1!$B$2:$B$6</c:f>
              <c:numCache>
                <c:formatCode>General</c:formatCode>
                <c:ptCount val="5"/>
                <c:pt idx="0">
                  <c:v>44.0</c:v>
                </c:pt>
                <c:pt idx="1">
                  <c:v>25.0</c:v>
                </c:pt>
                <c:pt idx="2">
                  <c:v>38.0</c:v>
                </c:pt>
                <c:pt idx="3">
                  <c:v>50.0</c:v>
                </c:pt>
                <c:pt idx="4">
                  <c:v>34.0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High</c:v>
                </c:pt>
              </c:strCache>
            </c:strRef>
          </c:tx>
          <c:spPr>
            <a:ln w="19050" cap="rnd">
              <a:noFill/>
              <a:round/>
            </a:ln>
            <a:effectLst/>
          </c:spPr>
          <c:marker>
            <c:symbol val="none"/>
          </c:marker>
          <c:cat>
            <c:numRef>
              <c:f>Sheet1!$A$2:$A$6</c:f>
              <c:numCache>
                <c:formatCode>m/d/yyyy</c:formatCode>
                <c:ptCount val="5"/>
                <c:pt idx="0">
                  <c:v>37377.0</c:v>
                </c:pt>
                <c:pt idx="1">
                  <c:v>37408.0</c:v>
                </c:pt>
                <c:pt idx="2">
                  <c:v>37438.0</c:v>
                </c:pt>
                <c:pt idx="3">
                  <c:v>37469.0</c:v>
                </c:pt>
                <c:pt idx="4">
                  <c:v>37500.0</c:v>
                </c:pt>
              </c:numCache>
            </c:numRef>
          </c:cat>
          <c:val>
            <c:numRef>
              <c:f>Sheet1!$C$2:$C$6</c:f>
              <c:numCache>
                <c:formatCode>General</c:formatCode>
                <c:ptCount val="5"/>
                <c:pt idx="0">
                  <c:v>55.0</c:v>
                </c:pt>
                <c:pt idx="1">
                  <c:v>57.0</c:v>
                </c:pt>
                <c:pt idx="2">
                  <c:v>57.0</c:v>
                </c:pt>
                <c:pt idx="3">
                  <c:v>58.0</c:v>
                </c:pt>
                <c:pt idx="4">
                  <c:v>36.0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Low</c:v>
                </c:pt>
              </c:strCache>
            </c:strRef>
          </c:tx>
          <c:spPr>
            <a:ln w="19050" cap="rnd">
              <a:noFill/>
              <a:round/>
            </a:ln>
            <a:effectLst/>
          </c:spPr>
          <c:marker>
            <c:symbol val="none"/>
          </c:marker>
          <c:cat>
            <c:numRef>
              <c:f>Sheet1!$A$2:$A$6</c:f>
              <c:numCache>
                <c:formatCode>m/d/yyyy</c:formatCode>
                <c:ptCount val="5"/>
                <c:pt idx="0">
                  <c:v>37377.0</c:v>
                </c:pt>
                <c:pt idx="1">
                  <c:v>37408.0</c:v>
                </c:pt>
                <c:pt idx="2">
                  <c:v>37438.0</c:v>
                </c:pt>
                <c:pt idx="3">
                  <c:v>37469.0</c:v>
                </c:pt>
                <c:pt idx="4">
                  <c:v>37500.0</c:v>
                </c:pt>
              </c:numCache>
            </c:numRef>
          </c:cat>
          <c:val>
            <c:numRef>
              <c:f>Sheet1!$D$2:$D$6</c:f>
              <c:numCache>
                <c:formatCode>General</c:formatCode>
                <c:ptCount val="5"/>
                <c:pt idx="0">
                  <c:v>11.0</c:v>
                </c:pt>
                <c:pt idx="1">
                  <c:v>12.0</c:v>
                </c:pt>
                <c:pt idx="2">
                  <c:v>13.0</c:v>
                </c:pt>
                <c:pt idx="3">
                  <c:v>11.0</c:v>
                </c:pt>
                <c:pt idx="4">
                  <c:v>5.0</c:v>
                </c:pt>
              </c:numCache>
            </c:numRef>
          </c:val>
          <c:smooth val="0"/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Close</c:v>
                </c:pt>
              </c:strCache>
            </c:strRef>
          </c:tx>
          <c:spPr>
            <a:ln w="19050" cap="rnd">
              <a:noFill/>
              <a:round/>
            </a:ln>
            <a:effectLst/>
          </c:spPr>
          <c:marker>
            <c:symbol val="none"/>
          </c:marker>
          <c:cat>
            <c:numRef>
              <c:f>Sheet1!$A$2:$A$6</c:f>
              <c:numCache>
                <c:formatCode>m/d/yyyy</c:formatCode>
                <c:ptCount val="5"/>
                <c:pt idx="0">
                  <c:v>37377.0</c:v>
                </c:pt>
                <c:pt idx="1">
                  <c:v>37408.0</c:v>
                </c:pt>
                <c:pt idx="2">
                  <c:v>37438.0</c:v>
                </c:pt>
                <c:pt idx="3">
                  <c:v>37469.0</c:v>
                </c:pt>
                <c:pt idx="4">
                  <c:v>37500.0</c:v>
                </c:pt>
              </c:numCache>
            </c:numRef>
          </c:cat>
          <c:val>
            <c:numRef>
              <c:f>Sheet1!$E$2:$E$6</c:f>
              <c:numCache>
                <c:formatCode>General</c:formatCode>
                <c:ptCount val="5"/>
                <c:pt idx="0">
                  <c:v>25.0</c:v>
                </c:pt>
                <c:pt idx="1">
                  <c:v>38.0</c:v>
                </c:pt>
                <c:pt idx="2">
                  <c:v>50.0</c:v>
                </c:pt>
                <c:pt idx="3">
                  <c:v>34.0</c:v>
                </c:pt>
                <c:pt idx="4">
                  <c:v>18.0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hiLowLines>
          <c:spPr>
            <a:ln w="9525" cap="flat" cmpd="sng" algn="ctr">
              <a:solidFill>
                <a:schemeClr val="tx1">
                  <a:lumMod val="75000"/>
                  <a:lumOff val="25000"/>
                </a:schemeClr>
              </a:solidFill>
              <a:round/>
            </a:ln>
            <a:effectLst/>
          </c:spPr>
        </c:hiLowLines>
        <c:upDownBars>
          <c:gapWidth val="150"/>
          <c:upBars>
            <c:spPr>
              <a:solidFill>
                <a:schemeClr val="accent4"/>
              </a:solidFill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upBars>
          <c:downBars>
            <c:spPr>
              <a:solidFill>
                <a:schemeClr val="accent3"/>
              </a:solidFill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downBars>
        </c:upDownBars>
        <c:axId val="2112445888"/>
        <c:axId val="2111866704"/>
      </c:stockChart>
      <c:dateAx>
        <c:axId val="2112445888"/>
        <c:scaling>
          <c:orientation val="minMax"/>
        </c:scaling>
        <c:delete val="0"/>
        <c:axPos val="b"/>
        <c:numFmt formatCode="m/d/yyyy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5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111866704"/>
        <c:crosses val="autoZero"/>
        <c:auto val="1"/>
        <c:lblOffset val="100"/>
        <c:baseTimeUnit val="months"/>
      </c:dateAx>
      <c:valAx>
        <c:axId val="211186670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11244588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64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10.xml><?xml version="1.0" encoding="utf-8"?>
<cs:chartStyle xmlns:cs="http://schemas.microsoft.com/office/drawing/2012/chartStyle" xmlns:a="http://schemas.openxmlformats.org/drawingml/2006/main" id="32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1.xml><?xml version="1.0" encoding="utf-8"?>
<cs:chartStyle xmlns:cs="http://schemas.microsoft.com/office/drawing/2012/chartStyle" xmlns:a="http://schemas.openxmlformats.org/drawingml/2006/main" id="253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12.xml><?xml version="1.0" encoding="utf-8"?>
<cs:chartStyle xmlns:cs="http://schemas.microsoft.com/office/drawing/2012/chartStyle" xmlns:a="http://schemas.openxmlformats.org/drawingml/2006/main" id="27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4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5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6.xml><?xml version="1.0" encoding="utf-8"?>
<cs:chartStyle xmlns:cs="http://schemas.microsoft.com/office/drawing/2012/chartStyle" xmlns:a="http://schemas.openxmlformats.org/drawingml/2006/main" id="298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64" kern="1200" cap="all" spc="120" normalizeH="0" baseline="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defRPr sz="1197" b="0" i="0" u="none" strike="noStrike" kern="1200" baseline="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phClr"/>
        </a:solidFill>
        <a:round/>
      </a:ln>
    </cs:spPr>
  </cs:dataPointMarker>
  <cs:dataPointMarkerLayout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15000"/>
            <a:lumOff val="8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cap="all" spc="12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064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17.xml><?xml version="1.0" encoding="utf-8"?>
<cs:chartStyle xmlns:cs="http://schemas.microsoft.com/office/drawing/2012/chartStyle" xmlns:a="http://schemas.openxmlformats.org/drawingml/2006/main" id="239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64" kern="1200" cap="all" spc="120" normalizeH="0" baseline="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50000"/>
        <a:lumOff val="50000"/>
      </a:schemeClr>
    </cs:fontRef>
    <cs:defRPr sz="1197" b="0" i="0" u="none" strike="noStrike" kern="1200" baseline="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phClr"/>
        </a:solidFill>
        <a:round/>
      </a:ln>
    </cs:spPr>
  </cs:dataPointMarker>
  <cs:dataPointMarkerLayout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15000"/>
            <a:lumOff val="8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cap="all" spc="12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064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18.xml><?xml version="1.0" encoding="utf-8"?>
<cs:chartStyle xmlns:cs="http://schemas.microsoft.com/office/drawing/2012/chartStyle" xmlns:a="http://schemas.openxmlformats.org/drawingml/2006/main" id="27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9.xml><?xml version="1.0" encoding="utf-8"?>
<cs:chartStyle xmlns:cs="http://schemas.microsoft.com/office/drawing/2012/chartStyle" xmlns:a="http://schemas.openxmlformats.org/drawingml/2006/main" id="239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64" kern="1200" cap="all" spc="120" normalizeH="0" baseline="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50000"/>
        <a:lumOff val="50000"/>
      </a:schemeClr>
    </cs:fontRef>
    <cs:defRPr sz="1197" b="0" i="0" u="none" strike="noStrike" kern="1200" baseline="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phClr"/>
        </a:solidFill>
        <a:round/>
      </a:ln>
    </cs:spPr>
  </cs:dataPointMarker>
  <cs:dataPointMarkerLayout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15000"/>
            <a:lumOff val="8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cap="all" spc="12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064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64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20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1.xml><?xml version="1.0" encoding="utf-8"?>
<cs:chartStyle xmlns:cs="http://schemas.microsoft.com/office/drawing/2012/chartStyle" xmlns:a="http://schemas.openxmlformats.org/drawingml/2006/main" id="253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22.xml><?xml version="1.0" encoding="utf-8"?>
<cs:chartStyle xmlns:cs="http://schemas.microsoft.com/office/drawing/2012/chartStyle" xmlns:a="http://schemas.openxmlformats.org/drawingml/2006/main" id="264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3.xml><?xml version="1.0" encoding="utf-8"?>
<cs:chartStyle xmlns:cs="http://schemas.microsoft.com/office/drawing/2012/chartStyle" xmlns:a="http://schemas.openxmlformats.org/drawingml/2006/main" id="264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4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32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9.xml><?xml version="1.0" encoding="utf-8"?>
<cs:chartStyle xmlns:cs="http://schemas.microsoft.com/office/drawing/2012/chartStyle" xmlns:a="http://schemas.openxmlformats.org/drawingml/2006/main" id="32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4E76F99-C6B9-4D71-BDF2-4B80A4FBD6CF}" type="datetimeFigureOut">
              <a:rPr lang="en-US" smtClean="0"/>
              <a:t>1/24/17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7666173-03FB-4B0C-A9A4-A01757A80B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48605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Relationship Id="rId3" Type="http://schemas.openxmlformats.org/officeDocument/2006/relationships/hyperlink" Target="http://slidemodel.com/" TargetMode="Externa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You can safely remove this slide. This slide</a:t>
            </a:r>
            <a:r>
              <a:rPr lang="en-US" baseline="0" dirty="0" smtClean="0"/>
              <a:t> design was provided by SlideModel.com – You can download more templates, shapes and elements for PowerPoint from </a:t>
            </a:r>
            <a:r>
              <a:rPr lang="en-US" dirty="0" smtClean="0">
                <a:hlinkClick r:id="rId3"/>
              </a:rPr>
              <a:t>http://slidemodel.com/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2D21D1-52E2-420B-B491-CFF6D7BB79FB}" type="slidenum">
              <a:rPr lang="en-US" smtClean="0">
                <a:solidFill>
                  <a:prstClr val="black"/>
                </a:solidFill>
              </a:rPr>
              <a:pPr/>
              <a:t>9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322384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You can safely remove this slide. This slide</a:t>
            </a:r>
            <a:r>
              <a:rPr lang="en-US" baseline="0" smtClean="0"/>
              <a:t> design was provided by SlideModel.com – You can download more templates, shapes and elements for PowerPoint from http://slidemodel.com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46254F-9338-4BA9-B7AC-A66622A3D013}" type="slidenum">
              <a:rPr lang="en-US" smtClean="0">
                <a:solidFill>
                  <a:prstClr val="black"/>
                </a:solidFill>
              </a:rPr>
              <a:pPr/>
              <a:t>10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4926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1AEDB1-0DE1-4A21-9D7A-AAE7918C5DA3}" type="datetimeFigureOut">
              <a:rPr lang="en-US" smtClean="0"/>
              <a:t>1/24/17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5F092D-4617-4C78-8382-A3DD63FD46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7834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1AEDB1-0DE1-4A21-9D7A-AAE7918C5DA3}" type="datetimeFigureOut">
              <a:rPr lang="en-US" smtClean="0"/>
              <a:t>1/24/17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5F092D-4617-4C78-8382-A3DD63FD46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56276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1AEDB1-0DE1-4A21-9D7A-AAE7918C5DA3}" type="datetimeFigureOut">
              <a:rPr lang="en-US" smtClean="0"/>
              <a:t>1/24/17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5F092D-4617-4C78-8382-A3DD63FD46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014671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8672" y="2870634"/>
            <a:ext cx="5932223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 smtClean="0"/>
              <a:t>SlideModel.com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1/24/17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80394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1AEDB1-0DE1-4A21-9D7A-AAE7918C5DA3}" type="datetimeFigureOut">
              <a:rPr lang="en-US" smtClean="0"/>
              <a:t>1/24/17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5F092D-4617-4C78-8382-A3DD63FD46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3025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1AEDB1-0DE1-4A21-9D7A-AAE7918C5DA3}" type="datetimeFigureOut">
              <a:rPr lang="en-US" smtClean="0"/>
              <a:t>1/24/17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5F092D-4617-4C78-8382-A3DD63FD46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94800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1AEDB1-0DE1-4A21-9D7A-AAE7918C5DA3}" type="datetimeFigureOut">
              <a:rPr lang="en-US" smtClean="0"/>
              <a:t>1/24/17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5F092D-4617-4C78-8382-A3DD63FD46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93226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1AEDB1-0DE1-4A21-9D7A-AAE7918C5DA3}" type="datetimeFigureOut">
              <a:rPr lang="en-US" smtClean="0"/>
              <a:t>1/24/17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5F092D-4617-4C78-8382-A3DD63FD46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48407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1AEDB1-0DE1-4A21-9D7A-AAE7918C5DA3}" type="datetimeFigureOut">
              <a:rPr lang="en-US" smtClean="0"/>
              <a:t>1/24/17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5F092D-4617-4C78-8382-A3DD63FD46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28167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1AEDB1-0DE1-4A21-9D7A-AAE7918C5DA3}" type="datetimeFigureOut">
              <a:rPr lang="en-US" smtClean="0"/>
              <a:t>1/24/17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5F092D-4617-4C78-8382-A3DD63FD46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77049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1AEDB1-0DE1-4A21-9D7A-AAE7918C5DA3}" type="datetimeFigureOut">
              <a:rPr lang="en-US" smtClean="0"/>
              <a:t>1/24/17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5F092D-4617-4C78-8382-A3DD63FD46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50807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1AEDB1-0DE1-4A21-9D7A-AAE7918C5DA3}" type="datetimeFigureOut">
              <a:rPr lang="en-US" smtClean="0"/>
              <a:t>1/24/17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5F092D-4617-4C78-8382-A3DD63FD46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00535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/>
            </a:gs>
            <a:gs pos="52000">
              <a:schemeClr val="bg1">
                <a:lumMod val="95000"/>
              </a:schemeClr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1AEDB1-0DE1-4A21-9D7A-AAE7918C5DA3}" type="datetimeFigureOut">
              <a:rPr lang="en-US" smtClean="0"/>
              <a:t>1/24/17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5F092D-4617-4C78-8382-A3DD63FD46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27075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4" Type="http://schemas.openxmlformats.org/officeDocument/2006/relationships/chart" Target="../charts/chart3.xml"/><Relationship Id="rId1" Type="http://schemas.openxmlformats.org/officeDocument/2006/relationships/slideLayout" Target="../slideLayouts/slideLayout7.xml"/><Relationship Id="rId2" Type="http://schemas.openxmlformats.org/officeDocument/2006/relationships/chart" Target="../charts/char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4" Type="http://schemas.openxmlformats.org/officeDocument/2006/relationships/chart" Target="../charts/chart6.xml"/><Relationship Id="rId5" Type="http://schemas.openxmlformats.org/officeDocument/2006/relationships/chart" Target="../charts/chart7.xml"/><Relationship Id="rId1" Type="http://schemas.openxmlformats.org/officeDocument/2006/relationships/slideLayout" Target="../slideLayouts/slideLayout7.xml"/><Relationship Id="rId2" Type="http://schemas.openxmlformats.org/officeDocument/2006/relationships/chart" Target="../charts/char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9.xml"/><Relationship Id="rId4" Type="http://schemas.openxmlformats.org/officeDocument/2006/relationships/chart" Target="../charts/chart10.xml"/><Relationship Id="rId1" Type="http://schemas.openxmlformats.org/officeDocument/2006/relationships/slideLayout" Target="../slideLayouts/slideLayout7.xml"/><Relationship Id="rId2" Type="http://schemas.openxmlformats.org/officeDocument/2006/relationships/chart" Target="../charts/chart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chart" Target="../charts/chart1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3.xml"/><Relationship Id="rId4" Type="http://schemas.openxmlformats.org/officeDocument/2006/relationships/chart" Target="../charts/chart14.xml"/><Relationship Id="rId5" Type="http://schemas.openxmlformats.org/officeDocument/2006/relationships/chart" Target="../charts/chart15.xml"/><Relationship Id="rId1" Type="http://schemas.openxmlformats.org/officeDocument/2006/relationships/slideLayout" Target="../slideLayouts/slideLayout7.xml"/><Relationship Id="rId2" Type="http://schemas.openxmlformats.org/officeDocument/2006/relationships/chart" Target="../charts/char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chart" Target="../charts/chart1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chart" Target="../charts/chart1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9.xml"/><Relationship Id="rId4" Type="http://schemas.openxmlformats.org/officeDocument/2006/relationships/chart" Target="../charts/chart20.xml"/><Relationship Id="rId5" Type="http://schemas.openxmlformats.org/officeDocument/2006/relationships/chart" Target="../charts/chart21.xml"/><Relationship Id="rId1" Type="http://schemas.openxmlformats.org/officeDocument/2006/relationships/slideLayout" Target="../slideLayouts/slideLayout7.xml"/><Relationship Id="rId2" Type="http://schemas.openxmlformats.org/officeDocument/2006/relationships/chart" Target="../charts/chart1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account/plans/?utm_source=free&amp;utm_medium=button&amp;utm_campaign=freetemplate" TargetMode="External"/><Relationship Id="rId4" Type="http://schemas.openxmlformats.org/officeDocument/2006/relationships/image" Target="../media/image1.jpg"/><Relationship Id="rId5" Type="http://schemas.openxmlformats.org/officeDocument/2006/relationships/image" Target="../media/image2.png"/><Relationship Id="rId6" Type="http://schemas.openxmlformats.org/officeDocument/2006/relationships/chart" Target="../charts/chart22.xml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Chart 7"/>
          <p:cNvGraphicFramePr/>
          <p:nvPr>
            <p:extLst>
              <p:ext uri="{D42A27DB-BD31-4B8C-83A1-F6EECF244321}">
                <p14:modId xmlns:p14="http://schemas.microsoft.com/office/powerpoint/2010/main" val="2605228547"/>
              </p:ext>
            </p:extLst>
          </p:nvPr>
        </p:nvGraphicFramePr>
        <p:xfrm>
          <a:off x="0" y="2002972"/>
          <a:ext cx="5021944" cy="269965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9" name="Chart 8"/>
          <p:cNvGraphicFramePr/>
          <p:nvPr>
            <p:extLst>
              <p:ext uri="{D42A27DB-BD31-4B8C-83A1-F6EECF244321}">
                <p14:modId xmlns:p14="http://schemas.microsoft.com/office/powerpoint/2010/main" val="1076126950"/>
              </p:ext>
            </p:extLst>
          </p:nvPr>
        </p:nvGraphicFramePr>
        <p:xfrm>
          <a:off x="3585028" y="2002972"/>
          <a:ext cx="5021944" cy="269965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0" name="Chart 9"/>
          <p:cNvGraphicFramePr/>
          <p:nvPr>
            <p:extLst>
              <p:ext uri="{D42A27DB-BD31-4B8C-83A1-F6EECF244321}">
                <p14:modId xmlns:p14="http://schemas.microsoft.com/office/powerpoint/2010/main" val="2204874678"/>
              </p:ext>
            </p:extLst>
          </p:nvPr>
        </p:nvGraphicFramePr>
        <p:xfrm>
          <a:off x="7170056" y="2002972"/>
          <a:ext cx="5021944" cy="269965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3309257" y="914399"/>
            <a:ext cx="567508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Title Goes Here</a:t>
            </a:r>
            <a:endParaRPr lang="en-US" sz="44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146629" y="4992914"/>
            <a:ext cx="272868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 You can replace this text. Enter your text here</a:t>
            </a:r>
            <a:endParaRPr lang="en-US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731657" y="4992914"/>
            <a:ext cx="272868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 You can replace this text. Enter your text here</a:t>
            </a:r>
            <a:endParaRPr lang="en-US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8316685" y="4992914"/>
            <a:ext cx="272868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 You can replace this text. Enter your text here</a:t>
            </a:r>
            <a:endParaRPr lang="en-US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460049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0080" y="3164752"/>
            <a:ext cx="2791845" cy="528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763572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hart 4"/>
          <p:cNvGraphicFramePr/>
          <p:nvPr>
            <p:extLst>
              <p:ext uri="{D42A27DB-BD31-4B8C-83A1-F6EECF244321}">
                <p14:modId xmlns:p14="http://schemas.microsoft.com/office/powerpoint/2010/main" val="4257566555"/>
              </p:ext>
            </p:extLst>
          </p:nvPr>
        </p:nvGraphicFramePr>
        <p:xfrm>
          <a:off x="5065485" y="2133598"/>
          <a:ext cx="6821713" cy="442564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5428341" y="969890"/>
            <a:ext cx="567508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Title Goes Here</a:t>
            </a:r>
            <a:endParaRPr lang="en-US" sz="44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4354286" cy="6858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5217884" y="1669143"/>
            <a:ext cx="609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 Enter your text here</a:t>
            </a:r>
            <a:endParaRPr lang="en-US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515258" y="2188029"/>
            <a:ext cx="3323771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515258" y="4669971"/>
            <a:ext cx="3323771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5" name="Chart 14"/>
          <p:cNvGraphicFramePr/>
          <p:nvPr>
            <p:extLst>
              <p:ext uri="{D42A27DB-BD31-4B8C-83A1-F6EECF244321}">
                <p14:modId xmlns:p14="http://schemas.microsoft.com/office/powerpoint/2010/main" val="936067032"/>
              </p:ext>
            </p:extLst>
          </p:nvPr>
        </p:nvGraphicFramePr>
        <p:xfrm>
          <a:off x="261256" y="2608035"/>
          <a:ext cx="3831774" cy="172318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8" name="Chart 17"/>
          <p:cNvGraphicFramePr/>
          <p:nvPr>
            <p:extLst>
              <p:ext uri="{D42A27DB-BD31-4B8C-83A1-F6EECF244321}">
                <p14:modId xmlns:p14="http://schemas.microsoft.com/office/powerpoint/2010/main" val="3828574528"/>
              </p:ext>
            </p:extLst>
          </p:nvPr>
        </p:nvGraphicFramePr>
        <p:xfrm>
          <a:off x="261256" y="313675"/>
          <a:ext cx="3831774" cy="172318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9" name="Chart 18"/>
          <p:cNvGraphicFramePr/>
          <p:nvPr>
            <p:extLst>
              <p:ext uri="{D42A27DB-BD31-4B8C-83A1-F6EECF244321}">
                <p14:modId xmlns:p14="http://schemas.microsoft.com/office/powerpoint/2010/main" val="1804763282"/>
              </p:ext>
            </p:extLst>
          </p:nvPr>
        </p:nvGraphicFramePr>
        <p:xfrm>
          <a:off x="261256" y="4902395"/>
          <a:ext cx="3831774" cy="172318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18013962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0" y="1914075"/>
            <a:ext cx="4064000" cy="302985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4064000" y="1914075"/>
            <a:ext cx="4064000" cy="302985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8128000" y="1914072"/>
            <a:ext cx="4064000" cy="302985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1" name="Chart 10"/>
          <p:cNvGraphicFramePr/>
          <p:nvPr>
            <p:extLst>
              <p:ext uri="{D42A27DB-BD31-4B8C-83A1-F6EECF244321}">
                <p14:modId xmlns:p14="http://schemas.microsoft.com/office/powerpoint/2010/main" val="1096708437"/>
              </p:ext>
            </p:extLst>
          </p:nvPr>
        </p:nvGraphicFramePr>
        <p:xfrm>
          <a:off x="275772" y="2235198"/>
          <a:ext cx="3512457" cy="256781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2" name="Chart 11"/>
          <p:cNvGraphicFramePr/>
          <p:nvPr>
            <p:extLst>
              <p:ext uri="{D42A27DB-BD31-4B8C-83A1-F6EECF244321}">
                <p14:modId xmlns:p14="http://schemas.microsoft.com/office/powerpoint/2010/main" val="3958148534"/>
              </p:ext>
            </p:extLst>
          </p:nvPr>
        </p:nvGraphicFramePr>
        <p:xfrm>
          <a:off x="4339772" y="2235198"/>
          <a:ext cx="3512457" cy="256781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3" name="Chart 12"/>
          <p:cNvGraphicFramePr/>
          <p:nvPr>
            <p:extLst>
              <p:ext uri="{D42A27DB-BD31-4B8C-83A1-F6EECF244321}">
                <p14:modId xmlns:p14="http://schemas.microsoft.com/office/powerpoint/2010/main" val="1079497530"/>
              </p:ext>
            </p:extLst>
          </p:nvPr>
        </p:nvGraphicFramePr>
        <p:xfrm>
          <a:off x="8403772" y="2235198"/>
          <a:ext cx="3512457" cy="256781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8" name="TextBox 17"/>
          <p:cNvSpPr txBox="1"/>
          <p:nvPr/>
        </p:nvSpPr>
        <p:spPr>
          <a:xfrm>
            <a:off x="667657" y="5181600"/>
            <a:ext cx="272868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 You can replace this text. Enter your text here</a:t>
            </a:r>
            <a:endParaRPr lang="en-US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731657" y="5181600"/>
            <a:ext cx="272868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 You can replace this text. Enter your text here</a:t>
            </a:r>
            <a:endParaRPr lang="en-US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8795657" y="5312229"/>
            <a:ext cx="272868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 You can replace this text. Enter your text here</a:t>
            </a:r>
            <a:endParaRPr lang="en-US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3251198" y="595863"/>
            <a:ext cx="567508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Title Goes Here</a:t>
            </a:r>
            <a:endParaRPr lang="en-US" sz="44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1654625" y="1307069"/>
            <a:ext cx="886823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 You can replace this text. Enter your text here</a:t>
            </a:r>
            <a:endParaRPr lang="en-US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363932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3" name="Chart 22"/>
          <p:cNvGraphicFramePr/>
          <p:nvPr>
            <p:extLst>
              <p:ext uri="{D42A27DB-BD31-4B8C-83A1-F6EECF244321}">
                <p14:modId xmlns:p14="http://schemas.microsoft.com/office/powerpoint/2010/main" val="136690312"/>
              </p:ext>
            </p:extLst>
          </p:nvPr>
        </p:nvGraphicFramePr>
        <p:xfrm>
          <a:off x="3356430" y="1915886"/>
          <a:ext cx="5479141" cy="40676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4" name="TextBox 23"/>
          <p:cNvSpPr txBox="1"/>
          <p:nvPr/>
        </p:nvSpPr>
        <p:spPr>
          <a:xfrm>
            <a:off x="3251198" y="595863"/>
            <a:ext cx="567508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Title Goes Here</a:t>
            </a:r>
            <a:endParaRPr lang="en-US" sz="44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1654625" y="1307069"/>
            <a:ext cx="886823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 You can replace this text. Enter your text here</a:t>
            </a:r>
            <a:endParaRPr lang="en-US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28" name="Group 27"/>
          <p:cNvGrpSpPr/>
          <p:nvPr/>
        </p:nvGrpSpPr>
        <p:grpSpPr>
          <a:xfrm flipV="1">
            <a:off x="1" y="2162628"/>
            <a:ext cx="4325255" cy="1582058"/>
            <a:chOff x="-367263" y="2162629"/>
            <a:chExt cx="3908749" cy="1219201"/>
          </a:xfrm>
        </p:grpSpPr>
        <p:sp>
          <p:nvSpPr>
            <p:cNvPr id="26" name="Rectangle 25"/>
            <p:cNvSpPr/>
            <p:nvPr/>
          </p:nvSpPr>
          <p:spPr>
            <a:xfrm>
              <a:off x="-367263" y="2162630"/>
              <a:ext cx="2965322" cy="12192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Right Triangle 26"/>
            <p:cNvSpPr/>
            <p:nvPr/>
          </p:nvSpPr>
          <p:spPr>
            <a:xfrm>
              <a:off x="2598057" y="2162629"/>
              <a:ext cx="943429" cy="1219200"/>
            </a:xfrm>
            <a:prstGeom prst="rtTriangl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2" y="3918856"/>
            <a:ext cx="4325255" cy="1582057"/>
            <a:chOff x="-367263" y="2162629"/>
            <a:chExt cx="3908749" cy="1219200"/>
          </a:xfrm>
          <a:solidFill>
            <a:schemeClr val="accent2"/>
          </a:solidFill>
        </p:grpSpPr>
        <p:sp>
          <p:nvSpPr>
            <p:cNvPr id="30" name="Rectangle 29"/>
            <p:cNvSpPr/>
            <p:nvPr/>
          </p:nvSpPr>
          <p:spPr>
            <a:xfrm>
              <a:off x="-367263" y="2162629"/>
              <a:ext cx="2965322" cy="12192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Right Triangle 30"/>
            <p:cNvSpPr/>
            <p:nvPr/>
          </p:nvSpPr>
          <p:spPr>
            <a:xfrm>
              <a:off x="2598057" y="2162629"/>
              <a:ext cx="943429" cy="12192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2" name="Group 31"/>
          <p:cNvGrpSpPr/>
          <p:nvPr/>
        </p:nvGrpSpPr>
        <p:grpSpPr>
          <a:xfrm flipH="1">
            <a:off x="7866745" y="3918856"/>
            <a:ext cx="4325255" cy="1582057"/>
            <a:chOff x="-367263" y="2162629"/>
            <a:chExt cx="3908749" cy="1219200"/>
          </a:xfrm>
          <a:solidFill>
            <a:schemeClr val="accent4"/>
          </a:solidFill>
        </p:grpSpPr>
        <p:sp>
          <p:nvSpPr>
            <p:cNvPr id="33" name="Rectangle 32"/>
            <p:cNvSpPr/>
            <p:nvPr/>
          </p:nvSpPr>
          <p:spPr>
            <a:xfrm>
              <a:off x="-367263" y="2162629"/>
              <a:ext cx="2965322" cy="12192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ight Triangle 33"/>
            <p:cNvSpPr/>
            <p:nvPr/>
          </p:nvSpPr>
          <p:spPr>
            <a:xfrm>
              <a:off x="2598057" y="2162629"/>
              <a:ext cx="943429" cy="12192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5" name="Group 34"/>
          <p:cNvGrpSpPr/>
          <p:nvPr/>
        </p:nvGrpSpPr>
        <p:grpSpPr>
          <a:xfrm flipH="1" flipV="1">
            <a:off x="7866745" y="2162628"/>
            <a:ext cx="4325255" cy="1582057"/>
            <a:chOff x="-367263" y="2162629"/>
            <a:chExt cx="3908749" cy="1219200"/>
          </a:xfrm>
          <a:solidFill>
            <a:schemeClr val="accent3"/>
          </a:solidFill>
        </p:grpSpPr>
        <p:sp>
          <p:nvSpPr>
            <p:cNvPr id="36" name="Rectangle 35"/>
            <p:cNvSpPr/>
            <p:nvPr/>
          </p:nvSpPr>
          <p:spPr>
            <a:xfrm>
              <a:off x="-367263" y="2162629"/>
              <a:ext cx="2965322" cy="12192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Right Triangle 36"/>
            <p:cNvSpPr/>
            <p:nvPr/>
          </p:nvSpPr>
          <p:spPr>
            <a:xfrm>
              <a:off x="2598057" y="2162629"/>
              <a:ext cx="943429" cy="12192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8" name="Oval 37"/>
          <p:cNvSpPr/>
          <p:nvPr/>
        </p:nvSpPr>
        <p:spPr>
          <a:xfrm>
            <a:off x="247279" y="2489200"/>
            <a:ext cx="928914" cy="92891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Oval 38"/>
          <p:cNvSpPr/>
          <p:nvPr/>
        </p:nvSpPr>
        <p:spPr>
          <a:xfrm>
            <a:off x="247279" y="4245426"/>
            <a:ext cx="928914" cy="92891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Oval 39"/>
          <p:cNvSpPr/>
          <p:nvPr/>
        </p:nvSpPr>
        <p:spPr>
          <a:xfrm>
            <a:off x="10958822" y="2489199"/>
            <a:ext cx="928914" cy="92891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Oval 40"/>
          <p:cNvSpPr/>
          <p:nvPr/>
        </p:nvSpPr>
        <p:spPr>
          <a:xfrm>
            <a:off x="10958822" y="4245427"/>
            <a:ext cx="928914" cy="92891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TextBox 41"/>
          <p:cNvSpPr txBox="1"/>
          <p:nvPr/>
        </p:nvSpPr>
        <p:spPr>
          <a:xfrm>
            <a:off x="1327257" y="2489199"/>
            <a:ext cx="204811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 Enter your text here</a:t>
            </a:r>
            <a:endParaRPr lang="en-US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1327257" y="4251011"/>
            <a:ext cx="204811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 Enter your text here</a:t>
            </a:r>
            <a:endParaRPr lang="en-US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8802113" y="4230912"/>
            <a:ext cx="204811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 Enter your text here</a:t>
            </a:r>
            <a:endParaRPr lang="en-US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8802113" y="2496454"/>
            <a:ext cx="204811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 Enter your text here</a:t>
            </a:r>
            <a:endParaRPr lang="en-US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53" name="Group 52"/>
          <p:cNvGrpSpPr/>
          <p:nvPr/>
        </p:nvGrpSpPr>
        <p:grpSpPr>
          <a:xfrm>
            <a:off x="503773" y="2705780"/>
            <a:ext cx="415926" cy="495755"/>
            <a:chOff x="711200" y="341313"/>
            <a:chExt cx="619126" cy="633413"/>
          </a:xfrm>
        </p:grpSpPr>
        <p:sp>
          <p:nvSpPr>
            <p:cNvPr id="50" name="Freeform 6"/>
            <p:cNvSpPr>
              <a:spLocks/>
            </p:cNvSpPr>
            <p:nvPr/>
          </p:nvSpPr>
          <p:spPr bwMode="auto">
            <a:xfrm>
              <a:off x="1189038" y="633413"/>
              <a:ext cx="141288" cy="71438"/>
            </a:xfrm>
            <a:custGeom>
              <a:avLst/>
              <a:gdLst>
                <a:gd name="T0" fmla="*/ 172 w 711"/>
                <a:gd name="T1" fmla="*/ 0 h 360"/>
                <a:gd name="T2" fmla="*/ 537 w 711"/>
                <a:gd name="T3" fmla="*/ 0 h 360"/>
                <a:gd name="T4" fmla="*/ 569 w 711"/>
                <a:gd name="T5" fmla="*/ 3 h 360"/>
                <a:gd name="T6" fmla="*/ 598 w 711"/>
                <a:gd name="T7" fmla="*/ 10 h 360"/>
                <a:gd name="T8" fmla="*/ 625 w 711"/>
                <a:gd name="T9" fmla="*/ 24 h 360"/>
                <a:gd name="T10" fmla="*/ 649 w 711"/>
                <a:gd name="T11" fmla="*/ 41 h 360"/>
                <a:gd name="T12" fmla="*/ 670 w 711"/>
                <a:gd name="T13" fmla="*/ 61 h 360"/>
                <a:gd name="T14" fmla="*/ 686 w 711"/>
                <a:gd name="T15" fmla="*/ 85 h 360"/>
                <a:gd name="T16" fmla="*/ 700 w 711"/>
                <a:gd name="T17" fmla="*/ 111 h 360"/>
                <a:gd name="T18" fmla="*/ 708 w 711"/>
                <a:gd name="T19" fmla="*/ 141 h 360"/>
                <a:gd name="T20" fmla="*/ 711 w 711"/>
                <a:gd name="T21" fmla="*/ 171 h 360"/>
                <a:gd name="T22" fmla="*/ 711 w 711"/>
                <a:gd name="T23" fmla="*/ 190 h 360"/>
                <a:gd name="T24" fmla="*/ 708 w 711"/>
                <a:gd name="T25" fmla="*/ 220 h 360"/>
                <a:gd name="T26" fmla="*/ 700 w 711"/>
                <a:gd name="T27" fmla="*/ 249 h 360"/>
                <a:gd name="T28" fmla="*/ 686 w 711"/>
                <a:gd name="T29" fmla="*/ 276 h 360"/>
                <a:gd name="T30" fmla="*/ 670 w 711"/>
                <a:gd name="T31" fmla="*/ 299 h 360"/>
                <a:gd name="T32" fmla="*/ 649 w 711"/>
                <a:gd name="T33" fmla="*/ 320 h 360"/>
                <a:gd name="T34" fmla="*/ 625 w 711"/>
                <a:gd name="T35" fmla="*/ 337 h 360"/>
                <a:gd name="T36" fmla="*/ 598 w 711"/>
                <a:gd name="T37" fmla="*/ 349 h 360"/>
                <a:gd name="T38" fmla="*/ 569 w 711"/>
                <a:gd name="T39" fmla="*/ 357 h 360"/>
                <a:gd name="T40" fmla="*/ 537 w 711"/>
                <a:gd name="T41" fmla="*/ 360 h 360"/>
                <a:gd name="T42" fmla="*/ 173 w 711"/>
                <a:gd name="T43" fmla="*/ 360 h 360"/>
                <a:gd name="T44" fmla="*/ 141 w 711"/>
                <a:gd name="T45" fmla="*/ 357 h 360"/>
                <a:gd name="T46" fmla="*/ 112 w 711"/>
                <a:gd name="T47" fmla="*/ 349 h 360"/>
                <a:gd name="T48" fmla="*/ 85 w 711"/>
                <a:gd name="T49" fmla="*/ 337 h 360"/>
                <a:gd name="T50" fmla="*/ 61 w 711"/>
                <a:gd name="T51" fmla="*/ 320 h 360"/>
                <a:gd name="T52" fmla="*/ 40 w 711"/>
                <a:gd name="T53" fmla="*/ 300 h 360"/>
                <a:gd name="T54" fmla="*/ 23 w 711"/>
                <a:gd name="T55" fmla="*/ 276 h 360"/>
                <a:gd name="T56" fmla="*/ 11 w 711"/>
                <a:gd name="T57" fmla="*/ 249 h 360"/>
                <a:gd name="T58" fmla="*/ 3 w 711"/>
                <a:gd name="T59" fmla="*/ 220 h 360"/>
                <a:gd name="T60" fmla="*/ 0 w 711"/>
                <a:gd name="T61" fmla="*/ 190 h 360"/>
                <a:gd name="T62" fmla="*/ 0 w 711"/>
                <a:gd name="T63" fmla="*/ 171 h 360"/>
                <a:gd name="T64" fmla="*/ 3 w 711"/>
                <a:gd name="T65" fmla="*/ 141 h 360"/>
                <a:gd name="T66" fmla="*/ 11 w 711"/>
                <a:gd name="T67" fmla="*/ 111 h 360"/>
                <a:gd name="T68" fmla="*/ 23 w 711"/>
                <a:gd name="T69" fmla="*/ 85 h 360"/>
                <a:gd name="T70" fmla="*/ 40 w 711"/>
                <a:gd name="T71" fmla="*/ 61 h 360"/>
                <a:gd name="T72" fmla="*/ 61 w 711"/>
                <a:gd name="T73" fmla="*/ 41 h 360"/>
                <a:gd name="T74" fmla="*/ 85 w 711"/>
                <a:gd name="T75" fmla="*/ 24 h 360"/>
                <a:gd name="T76" fmla="*/ 112 w 711"/>
                <a:gd name="T77" fmla="*/ 10 h 360"/>
                <a:gd name="T78" fmla="*/ 141 w 711"/>
                <a:gd name="T79" fmla="*/ 3 h 360"/>
                <a:gd name="T80" fmla="*/ 172 w 711"/>
                <a:gd name="T81" fmla="*/ 0 h 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11" h="360">
                  <a:moveTo>
                    <a:pt x="172" y="0"/>
                  </a:moveTo>
                  <a:lnTo>
                    <a:pt x="537" y="0"/>
                  </a:lnTo>
                  <a:lnTo>
                    <a:pt x="569" y="3"/>
                  </a:lnTo>
                  <a:lnTo>
                    <a:pt x="598" y="10"/>
                  </a:lnTo>
                  <a:lnTo>
                    <a:pt x="625" y="24"/>
                  </a:lnTo>
                  <a:lnTo>
                    <a:pt x="649" y="41"/>
                  </a:lnTo>
                  <a:lnTo>
                    <a:pt x="670" y="61"/>
                  </a:lnTo>
                  <a:lnTo>
                    <a:pt x="686" y="85"/>
                  </a:lnTo>
                  <a:lnTo>
                    <a:pt x="700" y="111"/>
                  </a:lnTo>
                  <a:lnTo>
                    <a:pt x="708" y="141"/>
                  </a:lnTo>
                  <a:lnTo>
                    <a:pt x="711" y="171"/>
                  </a:lnTo>
                  <a:lnTo>
                    <a:pt x="711" y="190"/>
                  </a:lnTo>
                  <a:lnTo>
                    <a:pt x="708" y="220"/>
                  </a:lnTo>
                  <a:lnTo>
                    <a:pt x="700" y="249"/>
                  </a:lnTo>
                  <a:lnTo>
                    <a:pt x="686" y="276"/>
                  </a:lnTo>
                  <a:lnTo>
                    <a:pt x="670" y="299"/>
                  </a:lnTo>
                  <a:lnTo>
                    <a:pt x="649" y="320"/>
                  </a:lnTo>
                  <a:lnTo>
                    <a:pt x="625" y="337"/>
                  </a:lnTo>
                  <a:lnTo>
                    <a:pt x="598" y="349"/>
                  </a:lnTo>
                  <a:lnTo>
                    <a:pt x="569" y="357"/>
                  </a:lnTo>
                  <a:lnTo>
                    <a:pt x="537" y="360"/>
                  </a:lnTo>
                  <a:lnTo>
                    <a:pt x="173" y="360"/>
                  </a:lnTo>
                  <a:lnTo>
                    <a:pt x="141" y="357"/>
                  </a:lnTo>
                  <a:lnTo>
                    <a:pt x="112" y="349"/>
                  </a:lnTo>
                  <a:lnTo>
                    <a:pt x="85" y="337"/>
                  </a:lnTo>
                  <a:lnTo>
                    <a:pt x="61" y="320"/>
                  </a:lnTo>
                  <a:lnTo>
                    <a:pt x="40" y="300"/>
                  </a:lnTo>
                  <a:lnTo>
                    <a:pt x="23" y="276"/>
                  </a:lnTo>
                  <a:lnTo>
                    <a:pt x="11" y="249"/>
                  </a:lnTo>
                  <a:lnTo>
                    <a:pt x="3" y="220"/>
                  </a:lnTo>
                  <a:lnTo>
                    <a:pt x="0" y="190"/>
                  </a:lnTo>
                  <a:lnTo>
                    <a:pt x="0" y="171"/>
                  </a:lnTo>
                  <a:lnTo>
                    <a:pt x="3" y="141"/>
                  </a:lnTo>
                  <a:lnTo>
                    <a:pt x="11" y="111"/>
                  </a:lnTo>
                  <a:lnTo>
                    <a:pt x="23" y="85"/>
                  </a:lnTo>
                  <a:lnTo>
                    <a:pt x="40" y="61"/>
                  </a:lnTo>
                  <a:lnTo>
                    <a:pt x="61" y="41"/>
                  </a:lnTo>
                  <a:lnTo>
                    <a:pt x="85" y="24"/>
                  </a:lnTo>
                  <a:lnTo>
                    <a:pt x="112" y="10"/>
                  </a:lnTo>
                  <a:lnTo>
                    <a:pt x="141" y="3"/>
                  </a:lnTo>
                  <a:lnTo>
                    <a:pt x="172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7"/>
            <p:cNvSpPr>
              <a:spLocks noEditPoints="1"/>
            </p:cNvSpPr>
            <p:nvPr/>
          </p:nvSpPr>
          <p:spPr bwMode="auto">
            <a:xfrm>
              <a:off x="711200" y="341313"/>
              <a:ext cx="619125" cy="633413"/>
            </a:xfrm>
            <a:custGeom>
              <a:avLst/>
              <a:gdLst>
                <a:gd name="T0" fmla="*/ 1846 w 3119"/>
                <a:gd name="T1" fmla="*/ 2913 h 3195"/>
                <a:gd name="T2" fmla="*/ 1832 w 3119"/>
                <a:gd name="T3" fmla="*/ 3026 h 3195"/>
                <a:gd name="T4" fmla="*/ 1930 w 3119"/>
                <a:gd name="T5" fmla="*/ 3087 h 3195"/>
                <a:gd name="T6" fmla="*/ 2029 w 3119"/>
                <a:gd name="T7" fmla="*/ 3026 h 3195"/>
                <a:gd name="T8" fmla="*/ 2016 w 3119"/>
                <a:gd name="T9" fmla="*/ 2911 h 3195"/>
                <a:gd name="T10" fmla="*/ 1701 w 3119"/>
                <a:gd name="T11" fmla="*/ 155 h 3195"/>
                <a:gd name="T12" fmla="*/ 1676 w 3119"/>
                <a:gd name="T13" fmla="*/ 193 h 3195"/>
                <a:gd name="T14" fmla="*/ 2172 w 3119"/>
                <a:gd name="T15" fmla="*/ 206 h 3195"/>
                <a:gd name="T16" fmla="*/ 2180 w 3119"/>
                <a:gd name="T17" fmla="*/ 163 h 3195"/>
                <a:gd name="T18" fmla="*/ 2652 w 3119"/>
                <a:gd name="T19" fmla="*/ 0 h 3195"/>
                <a:gd name="T20" fmla="*/ 2806 w 3119"/>
                <a:gd name="T21" fmla="*/ 64 h 3195"/>
                <a:gd name="T22" fmla="*/ 2870 w 3119"/>
                <a:gd name="T23" fmla="*/ 216 h 3195"/>
                <a:gd name="T24" fmla="*/ 3033 w 3119"/>
                <a:gd name="T25" fmla="*/ 1066 h 3195"/>
                <a:gd name="T26" fmla="*/ 3116 w 3119"/>
                <a:gd name="T27" fmla="*/ 1182 h 3195"/>
                <a:gd name="T28" fmla="*/ 3094 w 3119"/>
                <a:gd name="T29" fmla="*/ 1318 h 3195"/>
                <a:gd name="T30" fmla="*/ 2977 w 3119"/>
                <a:gd name="T31" fmla="*/ 1400 h 3195"/>
                <a:gd name="T32" fmla="*/ 2493 w 3119"/>
                <a:gd name="T33" fmla="*/ 1379 h 3195"/>
                <a:gd name="T34" fmla="*/ 2411 w 3119"/>
                <a:gd name="T35" fmla="*/ 1263 h 3195"/>
                <a:gd name="T36" fmla="*/ 2431 w 3119"/>
                <a:gd name="T37" fmla="*/ 1126 h 3195"/>
                <a:gd name="T38" fmla="*/ 2549 w 3119"/>
                <a:gd name="T39" fmla="*/ 1045 h 3195"/>
                <a:gd name="T40" fmla="*/ 2718 w 3119"/>
                <a:gd name="T41" fmla="*/ 343 h 3195"/>
                <a:gd name="T42" fmla="*/ 1286 w 3119"/>
                <a:gd name="T43" fmla="*/ 645 h 3195"/>
                <a:gd name="T44" fmla="*/ 1467 w 3119"/>
                <a:gd name="T45" fmla="*/ 548 h 3195"/>
                <a:gd name="T46" fmla="*/ 1626 w 3119"/>
                <a:gd name="T47" fmla="*/ 497 h 3195"/>
                <a:gd name="T48" fmla="*/ 1741 w 3119"/>
                <a:gd name="T49" fmla="*/ 542 h 3195"/>
                <a:gd name="T50" fmla="*/ 1783 w 3119"/>
                <a:gd name="T51" fmla="*/ 655 h 3195"/>
                <a:gd name="T52" fmla="*/ 1727 w 3119"/>
                <a:gd name="T53" fmla="*/ 800 h 3195"/>
                <a:gd name="T54" fmla="*/ 1541 w 3119"/>
                <a:gd name="T55" fmla="*/ 965 h 3195"/>
                <a:gd name="T56" fmla="*/ 1315 w 3119"/>
                <a:gd name="T57" fmla="*/ 1134 h 3195"/>
                <a:gd name="T58" fmla="*/ 1144 w 3119"/>
                <a:gd name="T59" fmla="*/ 1246 h 3195"/>
                <a:gd name="T60" fmla="*/ 2549 w 3119"/>
                <a:gd name="T61" fmla="*/ 2678 h 3195"/>
                <a:gd name="T62" fmla="*/ 2431 w 3119"/>
                <a:gd name="T63" fmla="*/ 2596 h 3195"/>
                <a:gd name="T64" fmla="*/ 2411 w 3119"/>
                <a:gd name="T65" fmla="*/ 2460 h 3195"/>
                <a:gd name="T66" fmla="*/ 2493 w 3119"/>
                <a:gd name="T67" fmla="*/ 2343 h 3195"/>
                <a:gd name="T68" fmla="*/ 2977 w 3119"/>
                <a:gd name="T69" fmla="*/ 2323 h 3195"/>
                <a:gd name="T70" fmla="*/ 3094 w 3119"/>
                <a:gd name="T71" fmla="*/ 2404 h 3195"/>
                <a:gd name="T72" fmla="*/ 3116 w 3119"/>
                <a:gd name="T73" fmla="*/ 2539 h 3195"/>
                <a:gd name="T74" fmla="*/ 3033 w 3119"/>
                <a:gd name="T75" fmla="*/ 2656 h 3195"/>
                <a:gd name="T76" fmla="*/ 2902 w 3119"/>
                <a:gd name="T77" fmla="*/ 2681 h 3195"/>
                <a:gd name="T78" fmla="*/ 2845 w 3119"/>
                <a:gd name="T79" fmla="*/ 3078 h 3195"/>
                <a:gd name="T80" fmla="*/ 2720 w 3119"/>
                <a:gd name="T81" fmla="*/ 3184 h 3195"/>
                <a:gd name="T82" fmla="*/ 1142 w 3119"/>
                <a:gd name="T83" fmla="*/ 3184 h 3195"/>
                <a:gd name="T84" fmla="*/ 1016 w 3119"/>
                <a:gd name="T85" fmla="*/ 3078 h 3195"/>
                <a:gd name="T86" fmla="*/ 730 w 3119"/>
                <a:gd name="T87" fmla="*/ 2734 h 3195"/>
                <a:gd name="T88" fmla="*/ 666 w 3119"/>
                <a:gd name="T89" fmla="*/ 2729 h 3195"/>
                <a:gd name="T90" fmla="*/ 510 w 3119"/>
                <a:gd name="T91" fmla="*/ 2694 h 3195"/>
                <a:gd name="T92" fmla="*/ 314 w 3119"/>
                <a:gd name="T93" fmla="*/ 2600 h 3195"/>
                <a:gd name="T94" fmla="*/ 132 w 3119"/>
                <a:gd name="T95" fmla="*/ 2418 h 3195"/>
                <a:gd name="T96" fmla="*/ 71 w 3119"/>
                <a:gd name="T97" fmla="*/ 2307 h 3195"/>
                <a:gd name="T98" fmla="*/ 18 w 3119"/>
                <a:gd name="T99" fmla="*/ 2130 h 3195"/>
                <a:gd name="T100" fmla="*/ 0 w 3119"/>
                <a:gd name="T101" fmla="*/ 1925 h 3195"/>
                <a:gd name="T102" fmla="*/ 40 w 3119"/>
                <a:gd name="T103" fmla="*/ 1599 h 3195"/>
                <a:gd name="T104" fmla="*/ 140 w 3119"/>
                <a:gd name="T105" fmla="*/ 1369 h 3195"/>
                <a:gd name="T106" fmla="*/ 269 w 3119"/>
                <a:gd name="T107" fmla="*/ 1220 h 3195"/>
                <a:gd name="T108" fmla="*/ 401 w 3119"/>
                <a:gd name="T109" fmla="*/ 1142 h 3195"/>
                <a:gd name="T110" fmla="*/ 458 w 3119"/>
                <a:gd name="T111" fmla="*/ 1108 h 3195"/>
                <a:gd name="T112" fmla="*/ 606 w 3119"/>
                <a:gd name="T113" fmla="*/ 1026 h 3195"/>
                <a:gd name="T114" fmla="*/ 810 w 3119"/>
                <a:gd name="T115" fmla="*/ 911 h 3195"/>
                <a:gd name="T116" fmla="*/ 992 w 3119"/>
                <a:gd name="T117" fmla="*/ 216 h 3195"/>
                <a:gd name="T118" fmla="*/ 1056 w 3119"/>
                <a:gd name="T119" fmla="*/ 64 h 3195"/>
                <a:gd name="T120" fmla="*/ 1210 w 3119"/>
                <a:gd name="T121" fmla="*/ 0 h 3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119" h="3195">
                  <a:moveTo>
                    <a:pt x="1930" y="2872"/>
                  </a:moveTo>
                  <a:lnTo>
                    <a:pt x="1906" y="2874"/>
                  </a:lnTo>
                  <a:lnTo>
                    <a:pt x="1882" y="2882"/>
                  </a:lnTo>
                  <a:lnTo>
                    <a:pt x="1863" y="2895"/>
                  </a:lnTo>
                  <a:lnTo>
                    <a:pt x="1846" y="2913"/>
                  </a:lnTo>
                  <a:lnTo>
                    <a:pt x="1832" y="2932"/>
                  </a:lnTo>
                  <a:lnTo>
                    <a:pt x="1824" y="2955"/>
                  </a:lnTo>
                  <a:lnTo>
                    <a:pt x="1822" y="2979"/>
                  </a:lnTo>
                  <a:lnTo>
                    <a:pt x="1824" y="3004"/>
                  </a:lnTo>
                  <a:lnTo>
                    <a:pt x="1832" y="3026"/>
                  </a:lnTo>
                  <a:lnTo>
                    <a:pt x="1846" y="3047"/>
                  </a:lnTo>
                  <a:lnTo>
                    <a:pt x="1863" y="3064"/>
                  </a:lnTo>
                  <a:lnTo>
                    <a:pt x="1882" y="3077"/>
                  </a:lnTo>
                  <a:lnTo>
                    <a:pt x="1906" y="3085"/>
                  </a:lnTo>
                  <a:lnTo>
                    <a:pt x="1930" y="3087"/>
                  </a:lnTo>
                  <a:lnTo>
                    <a:pt x="1956" y="3085"/>
                  </a:lnTo>
                  <a:lnTo>
                    <a:pt x="1979" y="3077"/>
                  </a:lnTo>
                  <a:lnTo>
                    <a:pt x="1999" y="3064"/>
                  </a:lnTo>
                  <a:lnTo>
                    <a:pt x="2016" y="3047"/>
                  </a:lnTo>
                  <a:lnTo>
                    <a:pt x="2029" y="3026"/>
                  </a:lnTo>
                  <a:lnTo>
                    <a:pt x="2037" y="3004"/>
                  </a:lnTo>
                  <a:lnTo>
                    <a:pt x="2040" y="2979"/>
                  </a:lnTo>
                  <a:lnTo>
                    <a:pt x="2037" y="2955"/>
                  </a:lnTo>
                  <a:lnTo>
                    <a:pt x="2029" y="2932"/>
                  </a:lnTo>
                  <a:lnTo>
                    <a:pt x="2016" y="2911"/>
                  </a:lnTo>
                  <a:lnTo>
                    <a:pt x="1999" y="2895"/>
                  </a:lnTo>
                  <a:lnTo>
                    <a:pt x="1979" y="2882"/>
                  </a:lnTo>
                  <a:lnTo>
                    <a:pt x="1956" y="2874"/>
                  </a:lnTo>
                  <a:lnTo>
                    <a:pt x="1930" y="2872"/>
                  </a:lnTo>
                  <a:close/>
                  <a:moveTo>
                    <a:pt x="1701" y="155"/>
                  </a:moveTo>
                  <a:lnTo>
                    <a:pt x="1690" y="158"/>
                  </a:lnTo>
                  <a:lnTo>
                    <a:pt x="1681" y="163"/>
                  </a:lnTo>
                  <a:lnTo>
                    <a:pt x="1676" y="171"/>
                  </a:lnTo>
                  <a:lnTo>
                    <a:pt x="1674" y="183"/>
                  </a:lnTo>
                  <a:lnTo>
                    <a:pt x="1676" y="193"/>
                  </a:lnTo>
                  <a:lnTo>
                    <a:pt x="1681" y="201"/>
                  </a:lnTo>
                  <a:lnTo>
                    <a:pt x="1690" y="206"/>
                  </a:lnTo>
                  <a:lnTo>
                    <a:pt x="1701" y="208"/>
                  </a:lnTo>
                  <a:lnTo>
                    <a:pt x="2162" y="208"/>
                  </a:lnTo>
                  <a:lnTo>
                    <a:pt x="2172" y="206"/>
                  </a:lnTo>
                  <a:lnTo>
                    <a:pt x="2180" y="201"/>
                  </a:lnTo>
                  <a:lnTo>
                    <a:pt x="2185" y="193"/>
                  </a:lnTo>
                  <a:lnTo>
                    <a:pt x="2187" y="183"/>
                  </a:lnTo>
                  <a:lnTo>
                    <a:pt x="2185" y="171"/>
                  </a:lnTo>
                  <a:lnTo>
                    <a:pt x="2180" y="163"/>
                  </a:lnTo>
                  <a:lnTo>
                    <a:pt x="2172" y="158"/>
                  </a:lnTo>
                  <a:lnTo>
                    <a:pt x="2162" y="155"/>
                  </a:lnTo>
                  <a:lnTo>
                    <a:pt x="1701" y="155"/>
                  </a:lnTo>
                  <a:close/>
                  <a:moveTo>
                    <a:pt x="1210" y="0"/>
                  </a:moveTo>
                  <a:lnTo>
                    <a:pt x="2652" y="0"/>
                  </a:lnTo>
                  <a:lnTo>
                    <a:pt x="2686" y="3"/>
                  </a:lnTo>
                  <a:lnTo>
                    <a:pt x="2720" y="11"/>
                  </a:lnTo>
                  <a:lnTo>
                    <a:pt x="2751" y="24"/>
                  </a:lnTo>
                  <a:lnTo>
                    <a:pt x="2780" y="42"/>
                  </a:lnTo>
                  <a:lnTo>
                    <a:pt x="2806" y="64"/>
                  </a:lnTo>
                  <a:lnTo>
                    <a:pt x="2827" y="89"/>
                  </a:lnTo>
                  <a:lnTo>
                    <a:pt x="2845" y="117"/>
                  </a:lnTo>
                  <a:lnTo>
                    <a:pt x="2859" y="148"/>
                  </a:lnTo>
                  <a:lnTo>
                    <a:pt x="2867" y="182"/>
                  </a:lnTo>
                  <a:lnTo>
                    <a:pt x="2870" y="216"/>
                  </a:lnTo>
                  <a:lnTo>
                    <a:pt x="2870" y="1043"/>
                  </a:lnTo>
                  <a:lnTo>
                    <a:pt x="2946" y="1043"/>
                  </a:lnTo>
                  <a:lnTo>
                    <a:pt x="2977" y="1045"/>
                  </a:lnTo>
                  <a:lnTo>
                    <a:pt x="3006" y="1053"/>
                  </a:lnTo>
                  <a:lnTo>
                    <a:pt x="3033" y="1066"/>
                  </a:lnTo>
                  <a:lnTo>
                    <a:pt x="3057" y="1082"/>
                  </a:lnTo>
                  <a:lnTo>
                    <a:pt x="3078" y="1103"/>
                  </a:lnTo>
                  <a:lnTo>
                    <a:pt x="3094" y="1126"/>
                  </a:lnTo>
                  <a:lnTo>
                    <a:pt x="3108" y="1153"/>
                  </a:lnTo>
                  <a:lnTo>
                    <a:pt x="3116" y="1182"/>
                  </a:lnTo>
                  <a:lnTo>
                    <a:pt x="3119" y="1212"/>
                  </a:lnTo>
                  <a:lnTo>
                    <a:pt x="3119" y="1231"/>
                  </a:lnTo>
                  <a:lnTo>
                    <a:pt x="3116" y="1263"/>
                  </a:lnTo>
                  <a:lnTo>
                    <a:pt x="3108" y="1291"/>
                  </a:lnTo>
                  <a:lnTo>
                    <a:pt x="3094" y="1318"/>
                  </a:lnTo>
                  <a:lnTo>
                    <a:pt x="3078" y="1341"/>
                  </a:lnTo>
                  <a:lnTo>
                    <a:pt x="3057" y="1362"/>
                  </a:lnTo>
                  <a:lnTo>
                    <a:pt x="3033" y="1379"/>
                  </a:lnTo>
                  <a:lnTo>
                    <a:pt x="3006" y="1392"/>
                  </a:lnTo>
                  <a:lnTo>
                    <a:pt x="2977" y="1400"/>
                  </a:lnTo>
                  <a:lnTo>
                    <a:pt x="2946" y="1402"/>
                  </a:lnTo>
                  <a:lnTo>
                    <a:pt x="2580" y="1402"/>
                  </a:lnTo>
                  <a:lnTo>
                    <a:pt x="2549" y="1400"/>
                  </a:lnTo>
                  <a:lnTo>
                    <a:pt x="2520" y="1392"/>
                  </a:lnTo>
                  <a:lnTo>
                    <a:pt x="2493" y="1379"/>
                  </a:lnTo>
                  <a:lnTo>
                    <a:pt x="2469" y="1362"/>
                  </a:lnTo>
                  <a:lnTo>
                    <a:pt x="2448" y="1341"/>
                  </a:lnTo>
                  <a:lnTo>
                    <a:pt x="2431" y="1318"/>
                  </a:lnTo>
                  <a:lnTo>
                    <a:pt x="2419" y="1291"/>
                  </a:lnTo>
                  <a:lnTo>
                    <a:pt x="2411" y="1263"/>
                  </a:lnTo>
                  <a:lnTo>
                    <a:pt x="2408" y="1231"/>
                  </a:lnTo>
                  <a:lnTo>
                    <a:pt x="2408" y="1213"/>
                  </a:lnTo>
                  <a:lnTo>
                    <a:pt x="2411" y="1182"/>
                  </a:lnTo>
                  <a:lnTo>
                    <a:pt x="2419" y="1154"/>
                  </a:lnTo>
                  <a:lnTo>
                    <a:pt x="2431" y="1126"/>
                  </a:lnTo>
                  <a:lnTo>
                    <a:pt x="2448" y="1103"/>
                  </a:lnTo>
                  <a:lnTo>
                    <a:pt x="2470" y="1082"/>
                  </a:lnTo>
                  <a:lnTo>
                    <a:pt x="2493" y="1066"/>
                  </a:lnTo>
                  <a:lnTo>
                    <a:pt x="2521" y="1053"/>
                  </a:lnTo>
                  <a:lnTo>
                    <a:pt x="2549" y="1045"/>
                  </a:lnTo>
                  <a:lnTo>
                    <a:pt x="2581" y="1043"/>
                  </a:lnTo>
                  <a:lnTo>
                    <a:pt x="2623" y="1043"/>
                  </a:lnTo>
                  <a:lnTo>
                    <a:pt x="2623" y="1042"/>
                  </a:lnTo>
                  <a:lnTo>
                    <a:pt x="2718" y="1042"/>
                  </a:lnTo>
                  <a:lnTo>
                    <a:pt x="2718" y="343"/>
                  </a:lnTo>
                  <a:lnTo>
                    <a:pt x="1144" y="343"/>
                  </a:lnTo>
                  <a:lnTo>
                    <a:pt x="1144" y="724"/>
                  </a:lnTo>
                  <a:lnTo>
                    <a:pt x="1194" y="697"/>
                  </a:lnTo>
                  <a:lnTo>
                    <a:pt x="1242" y="671"/>
                  </a:lnTo>
                  <a:lnTo>
                    <a:pt x="1286" y="645"/>
                  </a:lnTo>
                  <a:lnTo>
                    <a:pt x="1329" y="621"/>
                  </a:lnTo>
                  <a:lnTo>
                    <a:pt x="1369" y="600"/>
                  </a:lnTo>
                  <a:lnTo>
                    <a:pt x="1406" y="580"/>
                  </a:lnTo>
                  <a:lnTo>
                    <a:pt x="1438" y="563"/>
                  </a:lnTo>
                  <a:lnTo>
                    <a:pt x="1467" y="548"/>
                  </a:lnTo>
                  <a:lnTo>
                    <a:pt x="1491" y="536"/>
                  </a:lnTo>
                  <a:lnTo>
                    <a:pt x="1528" y="518"/>
                  </a:lnTo>
                  <a:lnTo>
                    <a:pt x="1563" y="506"/>
                  </a:lnTo>
                  <a:lnTo>
                    <a:pt x="1596" y="499"/>
                  </a:lnTo>
                  <a:lnTo>
                    <a:pt x="1626" y="497"/>
                  </a:lnTo>
                  <a:lnTo>
                    <a:pt x="1655" y="498"/>
                  </a:lnTo>
                  <a:lnTo>
                    <a:pt x="1680" y="504"/>
                  </a:lnTo>
                  <a:lnTo>
                    <a:pt x="1704" y="513"/>
                  </a:lnTo>
                  <a:lnTo>
                    <a:pt x="1724" y="526"/>
                  </a:lnTo>
                  <a:lnTo>
                    <a:pt x="1741" y="542"/>
                  </a:lnTo>
                  <a:lnTo>
                    <a:pt x="1756" y="560"/>
                  </a:lnTo>
                  <a:lnTo>
                    <a:pt x="1768" y="581"/>
                  </a:lnTo>
                  <a:lnTo>
                    <a:pt x="1776" y="604"/>
                  </a:lnTo>
                  <a:lnTo>
                    <a:pt x="1781" y="628"/>
                  </a:lnTo>
                  <a:lnTo>
                    <a:pt x="1783" y="655"/>
                  </a:lnTo>
                  <a:lnTo>
                    <a:pt x="1782" y="682"/>
                  </a:lnTo>
                  <a:lnTo>
                    <a:pt x="1777" y="710"/>
                  </a:lnTo>
                  <a:lnTo>
                    <a:pt x="1767" y="739"/>
                  </a:lnTo>
                  <a:lnTo>
                    <a:pt x="1750" y="769"/>
                  </a:lnTo>
                  <a:lnTo>
                    <a:pt x="1727" y="800"/>
                  </a:lnTo>
                  <a:lnTo>
                    <a:pt x="1699" y="831"/>
                  </a:lnTo>
                  <a:lnTo>
                    <a:pt x="1665" y="863"/>
                  </a:lnTo>
                  <a:lnTo>
                    <a:pt x="1627" y="897"/>
                  </a:lnTo>
                  <a:lnTo>
                    <a:pt x="1585" y="930"/>
                  </a:lnTo>
                  <a:lnTo>
                    <a:pt x="1541" y="965"/>
                  </a:lnTo>
                  <a:lnTo>
                    <a:pt x="1493" y="1001"/>
                  </a:lnTo>
                  <a:lnTo>
                    <a:pt x="1443" y="1039"/>
                  </a:lnTo>
                  <a:lnTo>
                    <a:pt x="1391" y="1077"/>
                  </a:lnTo>
                  <a:lnTo>
                    <a:pt x="1339" y="1116"/>
                  </a:lnTo>
                  <a:lnTo>
                    <a:pt x="1315" y="1134"/>
                  </a:lnTo>
                  <a:lnTo>
                    <a:pt x="1286" y="1154"/>
                  </a:lnTo>
                  <a:lnTo>
                    <a:pt x="1255" y="1175"/>
                  </a:lnTo>
                  <a:lnTo>
                    <a:pt x="1220" y="1197"/>
                  </a:lnTo>
                  <a:lnTo>
                    <a:pt x="1183" y="1221"/>
                  </a:lnTo>
                  <a:lnTo>
                    <a:pt x="1144" y="1246"/>
                  </a:lnTo>
                  <a:lnTo>
                    <a:pt x="1144" y="2796"/>
                  </a:lnTo>
                  <a:lnTo>
                    <a:pt x="2718" y="2796"/>
                  </a:lnTo>
                  <a:lnTo>
                    <a:pt x="2718" y="2681"/>
                  </a:lnTo>
                  <a:lnTo>
                    <a:pt x="2581" y="2681"/>
                  </a:lnTo>
                  <a:lnTo>
                    <a:pt x="2549" y="2678"/>
                  </a:lnTo>
                  <a:lnTo>
                    <a:pt x="2520" y="2669"/>
                  </a:lnTo>
                  <a:lnTo>
                    <a:pt x="2493" y="2657"/>
                  </a:lnTo>
                  <a:lnTo>
                    <a:pt x="2469" y="2640"/>
                  </a:lnTo>
                  <a:lnTo>
                    <a:pt x="2448" y="2620"/>
                  </a:lnTo>
                  <a:lnTo>
                    <a:pt x="2431" y="2596"/>
                  </a:lnTo>
                  <a:lnTo>
                    <a:pt x="2419" y="2570"/>
                  </a:lnTo>
                  <a:lnTo>
                    <a:pt x="2411" y="2540"/>
                  </a:lnTo>
                  <a:lnTo>
                    <a:pt x="2408" y="2510"/>
                  </a:lnTo>
                  <a:lnTo>
                    <a:pt x="2408" y="2491"/>
                  </a:lnTo>
                  <a:lnTo>
                    <a:pt x="2411" y="2460"/>
                  </a:lnTo>
                  <a:lnTo>
                    <a:pt x="2419" y="2431"/>
                  </a:lnTo>
                  <a:lnTo>
                    <a:pt x="2431" y="2404"/>
                  </a:lnTo>
                  <a:lnTo>
                    <a:pt x="2448" y="2381"/>
                  </a:lnTo>
                  <a:lnTo>
                    <a:pt x="2469" y="2360"/>
                  </a:lnTo>
                  <a:lnTo>
                    <a:pt x="2493" y="2343"/>
                  </a:lnTo>
                  <a:lnTo>
                    <a:pt x="2520" y="2331"/>
                  </a:lnTo>
                  <a:lnTo>
                    <a:pt x="2549" y="2323"/>
                  </a:lnTo>
                  <a:lnTo>
                    <a:pt x="2580" y="2320"/>
                  </a:lnTo>
                  <a:lnTo>
                    <a:pt x="2945" y="2320"/>
                  </a:lnTo>
                  <a:lnTo>
                    <a:pt x="2977" y="2323"/>
                  </a:lnTo>
                  <a:lnTo>
                    <a:pt x="3006" y="2331"/>
                  </a:lnTo>
                  <a:lnTo>
                    <a:pt x="3033" y="2343"/>
                  </a:lnTo>
                  <a:lnTo>
                    <a:pt x="3057" y="2360"/>
                  </a:lnTo>
                  <a:lnTo>
                    <a:pt x="3078" y="2381"/>
                  </a:lnTo>
                  <a:lnTo>
                    <a:pt x="3094" y="2404"/>
                  </a:lnTo>
                  <a:lnTo>
                    <a:pt x="3108" y="2431"/>
                  </a:lnTo>
                  <a:lnTo>
                    <a:pt x="3116" y="2460"/>
                  </a:lnTo>
                  <a:lnTo>
                    <a:pt x="3119" y="2491"/>
                  </a:lnTo>
                  <a:lnTo>
                    <a:pt x="3119" y="2509"/>
                  </a:lnTo>
                  <a:lnTo>
                    <a:pt x="3116" y="2539"/>
                  </a:lnTo>
                  <a:lnTo>
                    <a:pt x="3108" y="2569"/>
                  </a:lnTo>
                  <a:lnTo>
                    <a:pt x="3094" y="2595"/>
                  </a:lnTo>
                  <a:lnTo>
                    <a:pt x="3078" y="2619"/>
                  </a:lnTo>
                  <a:lnTo>
                    <a:pt x="3057" y="2639"/>
                  </a:lnTo>
                  <a:lnTo>
                    <a:pt x="3033" y="2656"/>
                  </a:lnTo>
                  <a:lnTo>
                    <a:pt x="3006" y="2669"/>
                  </a:lnTo>
                  <a:lnTo>
                    <a:pt x="2977" y="2678"/>
                  </a:lnTo>
                  <a:lnTo>
                    <a:pt x="2945" y="2680"/>
                  </a:lnTo>
                  <a:lnTo>
                    <a:pt x="2902" y="2680"/>
                  </a:lnTo>
                  <a:lnTo>
                    <a:pt x="2902" y="2681"/>
                  </a:lnTo>
                  <a:lnTo>
                    <a:pt x="2870" y="2681"/>
                  </a:lnTo>
                  <a:lnTo>
                    <a:pt x="2870" y="2979"/>
                  </a:lnTo>
                  <a:lnTo>
                    <a:pt x="2867" y="3014"/>
                  </a:lnTo>
                  <a:lnTo>
                    <a:pt x="2859" y="3048"/>
                  </a:lnTo>
                  <a:lnTo>
                    <a:pt x="2845" y="3078"/>
                  </a:lnTo>
                  <a:lnTo>
                    <a:pt x="2827" y="3106"/>
                  </a:lnTo>
                  <a:lnTo>
                    <a:pt x="2806" y="3131"/>
                  </a:lnTo>
                  <a:lnTo>
                    <a:pt x="2780" y="3154"/>
                  </a:lnTo>
                  <a:lnTo>
                    <a:pt x="2751" y="3171"/>
                  </a:lnTo>
                  <a:lnTo>
                    <a:pt x="2720" y="3184"/>
                  </a:lnTo>
                  <a:lnTo>
                    <a:pt x="2686" y="3192"/>
                  </a:lnTo>
                  <a:lnTo>
                    <a:pt x="2652" y="3195"/>
                  </a:lnTo>
                  <a:lnTo>
                    <a:pt x="1210" y="3195"/>
                  </a:lnTo>
                  <a:lnTo>
                    <a:pt x="1175" y="3192"/>
                  </a:lnTo>
                  <a:lnTo>
                    <a:pt x="1142" y="3184"/>
                  </a:lnTo>
                  <a:lnTo>
                    <a:pt x="1110" y="3171"/>
                  </a:lnTo>
                  <a:lnTo>
                    <a:pt x="1081" y="3154"/>
                  </a:lnTo>
                  <a:lnTo>
                    <a:pt x="1056" y="3131"/>
                  </a:lnTo>
                  <a:lnTo>
                    <a:pt x="1034" y="3106"/>
                  </a:lnTo>
                  <a:lnTo>
                    <a:pt x="1016" y="3078"/>
                  </a:lnTo>
                  <a:lnTo>
                    <a:pt x="1003" y="3048"/>
                  </a:lnTo>
                  <a:lnTo>
                    <a:pt x="995" y="3014"/>
                  </a:lnTo>
                  <a:lnTo>
                    <a:pt x="992" y="2979"/>
                  </a:lnTo>
                  <a:lnTo>
                    <a:pt x="992" y="2734"/>
                  </a:lnTo>
                  <a:lnTo>
                    <a:pt x="730" y="2734"/>
                  </a:lnTo>
                  <a:lnTo>
                    <a:pt x="727" y="2734"/>
                  </a:lnTo>
                  <a:lnTo>
                    <a:pt x="719" y="2734"/>
                  </a:lnTo>
                  <a:lnTo>
                    <a:pt x="706" y="2733"/>
                  </a:lnTo>
                  <a:lnTo>
                    <a:pt x="689" y="2731"/>
                  </a:lnTo>
                  <a:lnTo>
                    <a:pt x="666" y="2729"/>
                  </a:lnTo>
                  <a:lnTo>
                    <a:pt x="641" y="2725"/>
                  </a:lnTo>
                  <a:lnTo>
                    <a:pt x="612" y="2720"/>
                  </a:lnTo>
                  <a:lnTo>
                    <a:pt x="580" y="2713"/>
                  </a:lnTo>
                  <a:lnTo>
                    <a:pt x="546" y="2705"/>
                  </a:lnTo>
                  <a:lnTo>
                    <a:pt x="510" y="2694"/>
                  </a:lnTo>
                  <a:lnTo>
                    <a:pt x="472" y="2681"/>
                  </a:lnTo>
                  <a:lnTo>
                    <a:pt x="434" y="2665"/>
                  </a:lnTo>
                  <a:lnTo>
                    <a:pt x="394" y="2646"/>
                  </a:lnTo>
                  <a:lnTo>
                    <a:pt x="354" y="2625"/>
                  </a:lnTo>
                  <a:lnTo>
                    <a:pt x="314" y="2600"/>
                  </a:lnTo>
                  <a:lnTo>
                    <a:pt x="275" y="2572"/>
                  </a:lnTo>
                  <a:lnTo>
                    <a:pt x="237" y="2539"/>
                  </a:lnTo>
                  <a:lnTo>
                    <a:pt x="200" y="2504"/>
                  </a:lnTo>
                  <a:lnTo>
                    <a:pt x="165" y="2464"/>
                  </a:lnTo>
                  <a:lnTo>
                    <a:pt x="132" y="2418"/>
                  </a:lnTo>
                  <a:lnTo>
                    <a:pt x="129" y="2414"/>
                  </a:lnTo>
                  <a:lnTo>
                    <a:pt x="125" y="2409"/>
                  </a:lnTo>
                  <a:lnTo>
                    <a:pt x="100" y="2366"/>
                  </a:lnTo>
                  <a:lnTo>
                    <a:pt x="81" y="2327"/>
                  </a:lnTo>
                  <a:lnTo>
                    <a:pt x="71" y="2307"/>
                  </a:lnTo>
                  <a:lnTo>
                    <a:pt x="63" y="2287"/>
                  </a:lnTo>
                  <a:lnTo>
                    <a:pt x="47" y="2245"/>
                  </a:lnTo>
                  <a:lnTo>
                    <a:pt x="34" y="2200"/>
                  </a:lnTo>
                  <a:lnTo>
                    <a:pt x="28" y="2171"/>
                  </a:lnTo>
                  <a:lnTo>
                    <a:pt x="18" y="2130"/>
                  </a:lnTo>
                  <a:lnTo>
                    <a:pt x="11" y="2087"/>
                  </a:lnTo>
                  <a:lnTo>
                    <a:pt x="7" y="2052"/>
                  </a:lnTo>
                  <a:lnTo>
                    <a:pt x="4" y="2012"/>
                  </a:lnTo>
                  <a:lnTo>
                    <a:pt x="1" y="1970"/>
                  </a:lnTo>
                  <a:lnTo>
                    <a:pt x="0" y="1925"/>
                  </a:lnTo>
                  <a:lnTo>
                    <a:pt x="2" y="1852"/>
                  </a:lnTo>
                  <a:lnTo>
                    <a:pt x="7" y="1783"/>
                  </a:lnTo>
                  <a:lnTo>
                    <a:pt x="15" y="1717"/>
                  </a:lnTo>
                  <a:lnTo>
                    <a:pt x="27" y="1656"/>
                  </a:lnTo>
                  <a:lnTo>
                    <a:pt x="40" y="1599"/>
                  </a:lnTo>
                  <a:lnTo>
                    <a:pt x="56" y="1546"/>
                  </a:lnTo>
                  <a:lnTo>
                    <a:pt x="74" y="1497"/>
                  </a:lnTo>
                  <a:lnTo>
                    <a:pt x="94" y="1450"/>
                  </a:lnTo>
                  <a:lnTo>
                    <a:pt x="116" y="1408"/>
                  </a:lnTo>
                  <a:lnTo>
                    <a:pt x="140" y="1369"/>
                  </a:lnTo>
                  <a:lnTo>
                    <a:pt x="164" y="1333"/>
                  </a:lnTo>
                  <a:lnTo>
                    <a:pt x="190" y="1300"/>
                  </a:lnTo>
                  <a:lnTo>
                    <a:pt x="216" y="1271"/>
                  </a:lnTo>
                  <a:lnTo>
                    <a:pt x="243" y="1244"/>
                  </a:lnTo>
                  <a:lnTo>
                    <a:pt x="269" y="1220"/>
                  </a:lnTo>
                  <a:lnTo>
                    <a:pt x="297" y="1199"/>
                  </a:lnTo>
                  <a:lnTo>
                    <a:pt x="323" y="1181"/>
                  </a:lnTo>
                  <a:lnTo>
                    <a:pt x="350" y="1166"/>
                  </a:lnTo>
                  <a:lnTo>
                    <a:pt x="376" y="1152"/>
                  </a:lnTo>
                  <a:lnTo>
                    <a:pt x="401" y="1142"/>
                  </a:lnTo>
                  <a:lnTo>
                    <a:pt x="403" y="1140"/>
                  </a:lnTo>
                  <a:lnTo>
                    <a:pt x="411" y="1136"/>
                  </a:lnTo>
                  <a:lnTo>
                    <a:pt x="422" y="1128"/>
                  </a:lnTo>
                  <a:lnTo>
                    <a:pt x="439" y="1120"/>
                  </a:lnTo>
                  <a:lnTo>
                    <a:pt x="458" y="1108"/>
                  </a:lnTo>
                  <a:lnTo>
                    <a:pt x="482" y="1095"/>
                  </a:lnTo>
                  <a:lnTo>
                    <a:pt x="508" y="1080"/>
                  </a:lnTo>
                  <a:lnTo>
                    <a:pt x="538" y="1064"/>
                  </a:lnTo>
                  <a:lnTo>
                    <a:pt x="570" y="1046"/>
                  </a:lnTo>
                  <a:lnTo>
                    <a:pt x="606" y="1026"/>
                  </a:lnTo>
                  <a:lnTo>
                    <a:pt x="643" y="1004"/>
                  </a:lnTo>
                  <a:lnTo>
                    <a:pt x="683" y="982"/>
                  </a:lnTo>
                  <a:lnTo>
                    <a:pt x="723" y="959"/>
                  </a:lnTo>
                  <a:lnTo>
                    <a:pt x="766" y="935"/>
                  </a:lnTo>
                  <a:lnTo>
                    <a:pt x="810" y="911"/>
                  </a:lnTo>
                  <a:lnTo>
                    <a:pt x="855" y="885"/>
                  </a:lnTo>
                  <a:lnTo>
                    <a:pt x="900" y="860"/>
                  </a:lnTo>
                  <a:lnTo>
                    <a:pt x="946" y="834"/>
                  </a:lnTo>
                  <a:lnTo>
                    <a:pt x="992" y="809"/>
                  </a:lnTo>
                  <a:lnTo>
                    <a:pt x="992" y="216"/>
                  </a:lnTo>
                  <a:lnTo>
                    <a:pt x="995" y="182"/>
                  </a:lnTo>
                  <a:lnTo>
                    <a:pt x="1003" y="148"/>
                  </a:lnTo>
                  <a:lnTo>
                    <a:pt x="1016" y="117"/>
                  </a:lnTo>
                  <a:lnTo>
                    <a:pt x="1034" y="89"/>
                  </a:lnTo>
                  <a:lnTo>
                    <a:pt x="1056" y="64"/>
                  </a:lnTo>
                  <a:lnTo>
                    <a:pt x="1081" y="42"/>
                  </a:lnTo>
                  <a:lnTo>
                    <a:pt x="1110" y="24"/>
                  </a:lnTo>
                  <a:lnTo>
                    <a:pt x="1142" y="11"/>
                  </a:lnTo>
                  <a:lnTo>
                    <a:pt x="1175" y="3"/>
                  </a:lnTo>
                  <a:lnTo>
                    <a:pt x="121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Freeform 8"/>
            <p:cNvSpPr>
              <a:spLocks/>
            </p:cNvSpPr>
            <p:nvPr/>
          </p:nvSpPr>
          <p:spPr bwMode="auto">
            <a:xfrm>
              <a:off x="1189038" y="717551"/>
              <a:ext cx="141288" cy="71438"/>
            </a:xfrm>
            <a:custGeom>
              <a:avLst/>
              <a:gdLst>
                <a:gd name="T0" fmla="*/ 172 w 711"/>
                <a:gd name="T1" fmla="*/ 0 h 360"/>
                <a:gd name="T2" fmla="*/ 537 w 711"/>
                <a:gd name="T3" fmla="*/ 0 h 360"/>
                <a:gd name="T4" fmla="*/ 569 w 711"/>
                <a:gd name="T5" fmla="*/ 3 h 360"/>
                <a:gd name="T6" fmla="*/ 598 w 711"/>
                <a:gd name="T7" fmla="*/ 11 h 360"/>
                <a:gd name="T8" fmla="*/ 625 w 711"/>
                <a:gd name="T9" fmla="*/ 23 h 360"/>
                <a:gd name="T10" fmla="*/ 649 w 711"/>
                <a:gd name="T11" fmla="*/ 40 h 360"/>
                <a:gd name="T12" fmla="*/ 670 w 711"/>
                <a:gd name="T13" fmla="*/ 60 h 360"/>
                <a:gd name="T14" fmla="*/ 686 w 711"/>
                <a:gd name="T15" fmla="*/ 85 h 360"/>
                <a:gd name="T16" fmla="*/ 700 w 711"/>
                <a:gd name="T17" fmla="*/ 111 h 360"/>
                <a:gd name="T18" fmla="*/ 708 w 711"/>
                <a:gd name="T19" fmla="*/ 140 h 360"/>
                <a:gd name="T20" fmla="*/ 711 w 711"/>
                <a:gd name="T21" fmla="*/ 170 h 360"/>
                <a:gd name="T22" fmla="*/ 711 w 711"/>
                <a:gd name="T23" fmla="*/ 190 h 360"/>
                <a:gd name="T24" fmla="*/ 708 w 711"/>
                <a:gd name="T25" fmla="*/ 221 h 360"/>
                <a:gd name="T26" fmla="*/ 700 w 711"/>
                <a:gd name="T27" fmla="*/ 249 h 360"/>
                <a:gd name="T28" fmla="*/ 686 w 711"/>
                <a:gd name="T29" fmla="*/ 276 h 360"/>
                <a:gd name="T30" fmla="*/ 670 w 711"/>
                <a:gd name="T31" fmla="*/ 299 h 360"/>
                <a:gd name="T32" fmla="*/ 649 w 711"/>
                <a:gd name="T33" fmla="*/ 321 h 360"/>
                <a:gd name="T34" fmla="*/ 625 w 711"/>
                <a:gd name="T35" fmla="*/ 337 h 360"/>
                <a:gd name="T36" fmla="*/ 598 w 711"/>
                <a:gd name="T37" fmla="*/ 350 h 360"/>
                <a:gd name="T38" fmla="*/ 568 w 711"/>
                <a:gd name="T39" fmla="*/ 358 h 360"/>
                <a:gd name="T40" fmla="*/ 537 w 711"/>
                <a:gd name="T41" fmla="*/ 360 h 360"/>
                <a:gd name="T42" fmla="*/ 172 w 711"/>
                <a:gd name="T43" fmla="*/ 360 h 360"/>
                <a:gd name="T44" fmla="*/ 141 w 711"/>
                <a:gd name="T45" fmla="*/ 358 h 360"/>
                <a:gd name="T46" fmla="*/ 112 w 711"/>
                <a:gd name="T47" fmla="*/ 350 h 360"/>
                <a:gd name="T48" fmla="*/ 85 w 711"/>
                <a:gd name="T49" fmla="*/ 337 h 360"/>
                <a:gd name="T50" fmla="*/ 61 w 711"/>
                <a:gd name="T51" fmla="*/ 321 h 360"/>
                <a:gd name="T52" fmla="*/ 40 w 711"/>
                <a:gd name="T53" fmla="*/ 299 h 360"/>
                <a:gd name="T54" fmla="*/ 23 w 711"/>
                <a:gd name="T55" fmla="*/ 276 h 360"/>
                <a:gd name="T56" fmla="*/ 11 w 711"/>
                <a:gd name="T57" fmla="*/ 249 h 360"/>
                <a:gd name="T58" fmla="*/ 3 w 711"/>
                <a:gd name="T59" fmla="*/ 221 h 360"/>
                <a:gd name="T60" fmla="*/ 0 w 711"/>
                <a:gd name="T61" fmla="*/ 190 h 360"/>
                <a:gd name="T62" fmla="*/ 0 w 711"/>
                <a:gd name="T63" fmla="*/ 170 h 360"/>
                <a:gd name="T64" fmla="*/ 3 w 711"/>
                <a:gd name="T65" fmla="*/ 140 h 360"/>
                <a:gd name="T66" fmla="*/ 11 w 711"/>
                <a:gd name="T67" fmla="*/ 111 h 360"/>
                <a:gd name="T68" fmla="*/ 23 w 711"/>
                <a:gd name="T69" fmla="*/ 85 h 360"/>
                <a:gd name="T70" fmla="*/ 40 w 711"/>
                <a:gd name="T71" fmla="*/ 60 h 360"/>
                <a:gd name="T72" fmla="*/ 61 w 711"/>
                <a:gd name="T73" fmla="*/ 40 h 360"/>
                <a:gd name="T74" fmla="*/ 85 w 711"/>
                <a:gd name="T75" fmla="*/ 23 h 360"/>
                <a:gd name="T76" fmla="*/ 112 w 711"/>
                <a:gd name="T77" fmla="*/ 11 h 360"/>
                <a:gd name="T78" fmla="*/ 141 w 711"/>
                <a:gd name="T79" fmla="*/ 3 h 360"/>
                <a:gd name="T80" fmla="*/ 172 w 711"/>
                <a:gd name="T81" fmla="*/ 0 h 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11" h="360">
                  <a:moveTo>
                    <a:pt x="172" y="0"/>
                  </a:moveTo>
                  <a:lnTo>
                    <a:pt x="537" y="0"/>
                  </a:lnTo>
                  <a:lnTo>
                    <a:pt x="569" y="3"/>
                  </a:lnTo>
                  <a:lnTo>
                    <a:pt x="598" y="11"/>
                  </a:lnTo>
                  <a:lnTo>
                    <a:pt x="625" y="23"/>
                  </a:lnTo>
                  <a:lnTo>
                    <a:pt x="649" y="40"/>
                  </a:lnTo>
                  <a:lnTo>
                    <a:pt x="670" y="60"/>
                  </a:lnTo>
                  <a:lnTo>
                    <a:pt x="686" y="85"/>
                  </a:lnTo>
                  <a:lnTo>
                    <a:pt x="700" y="111"/>
                  </a:lnTo>
                  <a:lnTo>
                    <a:pt x="708" y="140"/>
                  </a:lnTo>
                  <a:lnTo>
                    <a:pt x="711" y="170"/>
                  </a:lnTo>
                  <a:lnTo>
                    <a:pt x="711" y="190"/>
                  </a:lnTo>
                  <a:lnTo>
                    <a:pt x="708" y="221"/>
                  </a:lnTo>
                  <a:lnTo>
                    <a:pt x="700" y="249"/>
                  </a:lnTo>
                  <a:lnTo>
                    <a:pt x="686" y="276"/>
                  </a:lnTo>
                  <a:lnTo>
                    <a:pt x="670" y="299"/>
                  </a:lnTo>
                  <a:lnTo>
                    <a:pt x="649" y="321"/>
                  </a:lnTo>
                  <a:lnTo>
                    <a:pt x="625" y="337"/>
                  </a:lnTo>
                  <a:lnTo>
                    <a:pt x="598" y="350"/>
                  </a:lnTo>
                  <a:lnTo>
                    <a:pt x="568" y="358"/>
                  </a:lnTo>
                  <a:lnTo>
                    <a:pt x="537" y="360"/>
                  </a:lnTo>
                  <a:lnTo>
                    <a:pt x="172" y="360"/>
                  </a:lnTo>
                  <a:lnTo>
                    <a:pt x="141" y="358"/>
                  </a:lnTo>
                  <a:lnTo>
                    <a:pt x="112" y="350"/>
                  </a:lnTo>
                  <a:lnTo>
                    <a:pt x="85" y="337"/>
                  </a:lnTo>
                  <a:lnTo>
                    <a:pt x="61" y="321"/>
                  </a:lnTo>
                  <a:lnTo>
                    <a:pt x="40" y="299"/>
                  </a:lnTo>
                  <a:lnTo>
                    <a:pt x="23" y="276"/>
                  </a:lnTo>
                  <a:lnTo>
                    <a:pt x="11" y="249"/>
                  </a:lnTo>
                  <a:lnTo>
                    <a:pt x="3" y="221"/>
                  </a:lnTo>
                  <a:lnTo>
                    <a:pt x="0" y="190"/>
                  </a:lnTo>
                  <a:lnTo>
                    <a:pt x="0" y="170"/>
                  </a:lnTo>
                  <a:lnTo>
                    <a:pt x="3" y="140"/>
                  </a:lnTo>
                  <a:lnTo>
                    <a:pt x="11" y="111"/>
                  </a:lnTo>
                  <a:lnTo>
                    <a:pt x="23" y="85"/>
                  </a:lnTo>
                  <a:lnTo>
                    <a:pt x="40" y="60"/>
                  </a:lnTo>
                  <a:lnTo>
                    <a:pt x="61" y="40"/>
                  </a:lnTo>
                  <a:lnTo>
                    <a:pt x="85" y="23"/>
                  </a:lnTo>
                  <a:lnTo>
                    <a:pt x="112" y="11"/>
                  </a:lnTo>
                  <a:lnTo>
                    <a:pt x="141" y="3"/>
                  </a:lnTo>
                  <a:lnTo>
                    <a:pt x="172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55" name="Group 11"/>
          <p:cNvGrpSpPr>
            <a:grpSpLocks noChangeAspect="1"/>
          </p:cNvGrpSpPr>
          <p:nvPr/>
        </p:nvGrpSpPr>
        <p:grpSpPr bwMode="auto">
          <a:xfrm>
            <a:off x="401378" y="4505889"/>
            <a:ext cx="620713" cy="407988"/>
            <a:chOff x="582" y="272"/>
            <a:chExt cx="391" cy="257"/>
          </a:xfrm>
          <a:solidFill>
            <a:schemeClr val="accent2"/>
          </a:solidFill>
        </p:grpSpPr>
        <p:sp>
          <p:nvSpPr>
            <p:cNvPr id="58" name="Freeform 13"/>
            <p:cNvSpPr>
              <a:spLocks/>
            </p:cNvSpPr>
            <p:nvPr/>
          </p:nvSpPr>
          <p:spPr bwMode="auto">
            <a:xfrm>
              <a:off x="705" y="439"/>
              <a:ext cx="179" cy="52"/>
            </a:xfrm>
            <a:custGeom>
              <a:avLst/>
              <a:gdLst>
                <a:gd name="T0" fmla="*/ 0 w 1605"/>
                <a:gd name="T1" fmla="*/ 0 h 468"/>
                <a:gd name="T2" fmla="*/ 1605 w 1605"/>
                <a:gd name="T3" fmla="*/ 0 h 468"/>
                <a:gd name="T4" fmla="*/ 1605 w 1605"/>
                <a:gd name="T5" fmla="*/ 260 h 468"/>
                <a:gd name="T6" fmla="*/ 969 w 1605"/>
                <a:gd name="T7" fmla="*/ 260 h 468"/>
                <a:gd name="T8" fmla="*/ 969 w 1605"/>
                <a:gd name="T9" fmla="*/ 373 h 468"/>
                <a:gd name="T10" fmla="*/ 1541 w 1605"/>
                <a:gd name="T11" fmla="*/ 373 h 468"/>
                <a:gd name="T12" fmla="*/ 1541 w 1605"/>
                <a:gd name="T13" fmla="*/ 468 h 468"/>
                <a:gd name="T14" fmla="*/ 0 w 1605"/>
                <a:gd name="T15" fmla="*/ 468 h 468"/>
                <a:gd name="T16" fmla="*/ 0 w 1605"/>
                <a:gd name="T17" fmla="*/ 373 h 468"/>
                <a:gd name="T18" fmla="*/ 489 w 1605"/>
                <a:gd name="T19" fmla="*/ 373 h 468"/>
                <a:gd name="T20" fmla="*/ 489 w 1605"/>
                <a:gd name="T21" fmla="*/ 260 h 468"/>
                <a:gd name="T22" fmla="*/ 0 w 1605"/>
                <a:gd name="T23" fmla="*/ 260 h 468"/>
                <a:gd name="T24" fmla="*/ 0 w 1605"/>
                <a:gd name="T25" fmla="*/ 0 h 4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605" h="468">
                  <a:moveTo>
                    <a:pt x="0" y="0"/>
                  </a:moveTo>
                  <a:lnTo>
                    <a:pt x="1605" y="0"/>
                  </a:lnTo>
                  <a:lnTo>
                    <a:pt x="1605" y="260"/>
                  </a:lnTo>
                  <a:lnTo>
                    <a:pt x="969" y="260"/>
                  </a:lnTo>
                  <a:lnTo>
                    <a:pt x="969" y="373"/>
                  </a:lnTo>
                  <a:lnTo>
                    <a:pt x="1541" y="373"/>
                  </a:lnTo>
                  <a:lnTo>
                    <a:pt x="1541" y="468"/>
                  </a:lnTo>
                  <a:lnTo>
                    <a:pt x="0" y="468"/>
                  </a:lnTo>
                  <a:lnTo>
                    <a:pt x="0" y="373"/>
                  </a:lnTo>
                  <a:lnTo>
                    <a:pt x="489" y="373"/>
                  </a:lnTo>
                  <a:lnTo>
                    <a:pt x="489" y="260"/>
                  </a:lnTo>
                  <a:lnTo>
                    <a:pt x="0" y="26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Freeform 14"/>
            <p:cNvSpPr>
              <a:spLocks/>
            </p:cNvSpPr>
            <p:nvPr/>
          </p:nvSpPr>
          <p:spPr bwMode="auto">
            <a:xfrm>
              <a:off x="636" y="272"/>
              <a:ext cx="304" cy="127"/>
            </a:xfrm>
            <a:custGeom>
              <a:avLst/>
              <a:gdLst>
                <a:gd name="T0" fmla="*/ 0 w 2738"/>
                <a:gd name="T1" fmla="*/ 0 h 1143"/>
                <a:gd name="T2" fmla="*/ 2738 w 2738"/>
                <a:gd name="T3" fmla="*/ 0 h 1143"/>
                <a:gd name="T4" fmla="*/ 2738 w 2738"/>
                <a:gd name="T5" fmla="*/ 1143 h 1143"/>
                <a:gd name="T6" fmla="*/ 2538 w 2738"/>
                <a:gd name="T7" fmla="*/ 1143 h 1143"/>
                <a:gd name="T8" fmla="*/ 2538 w 2738"/>
                <a:gd name="T9" fmla="*/ 201 h 1143"/>
                <a:gd name="T10" fmla="*/ 200 w 2738"/>
                <a:gd name="T11" fmla="*/ 201 h 1143"/>
                <a:gd name="T12" fmla="*/ 200 w 2738"/>
                <a:gd name="T13" fmla="*/ 630 h 1143"/>
                <a:gd name="T14" fmla="*/ 0 w 2738"/>
                <a:gd name="T15" fmla="*/ 630 h 1143"/>
                <a:gd name="T16" fmla="*/ 0 w 2738"/>
                <a:gd name="T17" fmla="*/ 0 h 1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38" h="1143">
                  <a:moveTo>
                    <a:pt x="0" y="0"/>
                  </a:moveTo>
                  <a:lnTo>
                    <a:pt x="2738" y="0"/>
                  </a:lnTo>
                  <a:lnTo>
                    <a:pt x="2738" y="1143"/>
                  </a:lnTo>
                  <a:lnTo>
                    <a:pt x="2538" y="1143"/>
                  </a:lnTo>
                  <a:lnTo>
                    <a:pt x="2538" y="201"/>
                  </a:lnTo>
                  <a:lnTo>
                    <a:pt x="200" y="201"/>
                  </a:lnTo>
                  <a:lnTo>
                    <a:pt x="200" y="630"/>
                  </a:lnTo>
                  <a:lnTo>
                    <a:pt x="0" y="63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Freeform 15"/>
            <p:cNvSpPr>
              <a:spLocks noEditPoints="1"/>
            </p:cNvSpPr>
            <p:nvPr/>
          </p:nvSpPr>
          <p:spPr bwMode="auto">
            <a:xfrm>
              <a:off x="582" y="349"/>
              <a:ext cx="116" cy="175"/>
            </a:xfrm>
            <a:custGeom>
              <a:avLst/>
              <a:gdLst>
                <a:gd name="T0" fmla="*/ 545 w 1045"/>
                <a:gd name="T1" fmla="*/ 1400 h 1581"/>
                <a:gd name="T2" fmla="*/ 529 w 1045"/>
                <a:gd name="T3" fmla="*/ 1403 h 1581"/>
                <a:gd name="T4" fmla="*/ 515 w 1045"/>
                <a:gd name="T5" fmla="*/ 1410 h 1581"/>
                <a:gd name="T6" fmla="*/ 504 w 1045"/>
                <a:gd name="T7" fmla="*/ 1421 h 1581"/>
                <a:gd name="T8" fmla="*/ 497 w 1045"/>
                <a:gd name="T9" fmla="*/ 1435 h 1581"/>
                <a:gd name="T10" fmla="*/ 494 w 1045"/>
                <a:gd name="T11" fmla="*/ 1450 h 1581"/>
                <a:gd name="T12" fmla="*/ 497 w 1045"/>
                <a:gd name="T13" fmla="*/ 1467 h 1581"/>
                <a:gd name="T14" fmla="*/ 504 w 1045"/>
                <a:gd name="T15" fmla="*/ 1480 h 1581"/>
                <a:gd name="T16" fmla="*/ 515 w 1045"/>
                <a:gd name="T17" fmla="*/ 1491 h 1581"/>
                <a:gd name="T18" fmla="*/ 529 w 1045"/>
                <a:gd name="T19" fmla="*/ 1499 h 1581"/>
                <a:gd name="T20" fmla="*/ 545 w 1045"/>
                <a:gd name="T21" fmla="*/ 1501 h 1581"/>
                <a:gd name="T22" fmla="*/ 561 w 1045"/>
                <a:gd name="T23" fmla="*/ 1499 h 1581"/>
                <a:gd name="T24" fmla="*/ 575 w 1045"/>
                <a:gd name="T25" fmla="*/ 1492 h 1581"/>
                <a:gd name="T26" fmla="*/ 586 w 1045"/>
                <a:gd name="T27" fmla="*/ 1481 h 1581"/>
                <a:gd name="T28" fmla="*/ 592 w 1045"/>
                <a:gd name="T29" fmla="*/ 1467 h 1581"/>
                <a:gd name="T30" fmla="*/ 596 w 1045"/>
                <a:gd name="T31" fmla="*/ 1450 h 1581"/>
                <a:gd name="T32" fmla="*/ 592 w 1045"/>
                <a:gd name="T33" fmla="*/ 1435 h 1581"/>
                <a:gd name="T34" fmla="*/ 586 w 1045"/>
                <a:gd name="T35" fmla="*/ 1421 h 1581"/>
                <a:gd name="T36" fmla="*/ 575 w 1045"/>
                <a:gd name="T37" fmla="*/ 1410 h 1581"/>
                <a:gd name="T38" fmla="*/ 561 w 1045"/>
                <a:gd name="T39" fmla="*/ 1403 h 1581"/>
                <a:gd name="T40" fmla="*/ 545 w 1045"/>
                <a:gd name="T41" fmla="*/ 1400 h 1581"/>
                <a:gd name="T42" fmla="*/ 152 w 1045"/>
                <a:gd name="T43" fmla="*/ 153 h 1581"/>
                <a:gd name="T44" fmla="*/ 152 w 1045"/>
                <a:gd name="T45" fmla="*/ 1318 h 1581"/>
                <a:gd name="T46" fmla="*/ 895 w 1045"/>
                <a:gd name="T47" fmla="*/ 1318 h 1581"/>
                <a:gd name="T48" fmla="*/ 895 w 1045"/>
                <a:gd name="T49" fmla="*/ 153 h 1581"/>
                <a:gd name="T50" fmla="*/ 152 w 1045"/>
                <a:gd name="T51" fmla="*/ 153 h 1581"/>
                <a:gd name="T52" fmla="*/ 0 w 1045"/>
                <a:gd name="T53" fmla="*/ 0 h 1581"/>
                <a:gd name="T54" fmla="*/ 1045 w 1045"/>
                <a:gd name="T55" fmla="*/ 0 h 1581"/>
                <a:gd name="T56" fmla="*/ 1045 w 1045"/>
                <a:gd name="T57" fmla="*/ 1581 h 1581"/>
                <a:gd name="T58" fmla="*/ 0 w 1045"/>
                <a:gd name="T59" fmla="*/ 1581 h 1581"/>
                <a:gd name="T60" fmla="*/ 0 w 1045"/>
                <a:gd name="T61" fmla="*/ 0 h 15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045" h="1581">
                  <a:moveTo>
                    <a:pt x="545" y="1400"/>
                  </a:moveTo>
                  <a:lnTo>
                    <a:pt x="529" y="1403"/>
                  </a:lnTo>
                  <a:lnTo>
                    <a:pt x="515" y="1410"/>
                  </a:lnTo>
                  <a:lnTo>
                    <a:pt x="504" y="1421"/>
                  </a:lnTo>
                  <a:lnTo>
                    <a:pt x="497" y="1435"/>
                  </a:lnTo>
                  <a:lnTo>
                    <a:pt x="494" y="1450"/>
                  </a:lnTo>
                  <a:lnTo>
                    <a:pt x="497" y="1467"/>
                  </a:lnTo>
                  <a:lnTo>
                    <a:pt x="504" y="1480"/>
                  </a:lnTo>
                  <a:lnTo>
                    <a:pt x="515" y="1491"/>
                  </a:lnTo>
                  <a:lnTo>
                    <a:pt x="529" y="1499"/>
                  </a:lnTo>
                  <a:lnTo>
                    <a:pt x="545" y="1501"/>
                  </a:lnTo>
                  <a:lnTo>
                    <a:pt x="561" y="1499"/>
                  </a:lnTo>
                  <a:lnTo>
                    <a:pt x="575" y="1492"/>
                  </a:lnTo>
                  <a:lnTo>
                    <a:pt x="586" y="1481"/>
                  </a:lnTo>
                  <a:lnTo>
                    <a:pt x="592" y="1467"/>
                  </a:lnTo>
                  <a:lnTo>
                    <a:pt x="596" y="1450"/>
                  </a:lnTo>
                  <a:lnTo>
                    <a:pt x="592" y="1435"/>
                  </a:lnTo>
                  <a:lnTo>
                    <a:pt x="586" y="1421"/>
                  </a:lnTo>
                  <a:lnTo>
                    <a:pt x="575" y="1410"/>
                  </a:lnTo>
                  <a:lnTo>
                    <a:pt x="561" y="1403"/>
                  </a:lnTo>
                  <a:lnTo>
                    <a:pt x="545" y="1400"/>
                  </a:lnTo>
                  <a:close/>
                  <a:moveTo>
                    <a:pt x="152" y="153"/>
                  </a:moveTo>
                  <a:lnTo>
                    <a:pt x="152" y="1318"/>
                  </a:lnTo>
                  <a:lnTo>
                    <a:pt x="895" y="1318"/>
                  </a:lnTo>
                  <a:lnTo>
                    <a:pt x="895" y="153"/>
                  </a:lnTo>
                  <a:lnTo>
                    <a:pt x="152" y="153"/>
                  </a:lnTo>
                  <a:close/>
                  <a:moveTo>
                    <a:pt x="0" y="0"/>
                  </a:moveTo>
                  <a:lnTo>
                    <a:pt x="1045" y="0"/>
                  </a:lnTo>
                  <a:lnTo>
                    <a:pt x="1045" y="1581"/>
                  </a:lnTo>
                  <a:lnTo>
                    <a:pt x="0" y="1581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Freeform 16"/>
            <p:cNvSpPr>
              <a:spLocks noEditPoints="1"/>
            </p:cNvSpPr>
            <p:nvPr/>
          </p:nvSpPr>
          <p:spPr bwMode="auto">
            <a:xfrm>
              <a:off x="892" y="405"/>
              <a:ext cx="81" cy="124"/>
            </a:xfrm>
            <a:custGeom>
              <a:avLst/>
              <a:gdLst>
                <a:gd name="T0" fmla="*/ 358 w 729"/>
                <a:gd name="T1" fmla="*/ 992 h 1113"/>
                <a:gd name="T2" fmla="*/ 338 w 729"/>
                <a:gd name="T3" fmla="*/ 1012 h 1113"/>
                <a:gd name="T4" fmla="*/ 338 w 729"/>
                <a:gd name="T5" fmla="*/ 1041 h 1113"/>
                <a:gd name="T6" fmla="*/ 358 w 729"/>
                <a:gd name="T7" fmla="*/ 1062 h 1113"/>
                <a:gd name="T8" fmla="*/ 388 w 729"/>
                <a:gd name="T9" fmla="*/ 1062 h 1113"/>
                <a:gd name="T10" fmla="*/ 408 w 729"/>
                <a:gd name="T11" fmla="*/ 1041 h 1113"/>
                <a:gd name="T12" fmla="*/ 408 w 729"/>
                <a:gd name="T13" fmla="*/ 1012 h 1113"/>
                <a:gd name="T14" fmla="*/ 388 w 729"/>
                <a:gd name="T15" fmla="*/ 992 h 1113"/>
                <a:gd name="T16" fmla="*/ 106 w 729"/>
                <a:gd name="T17" fmla="*/ 170 h 1113"/>
                <a:gd name="T18" fmla="*/ 131 w 729"/>
                <a:gd name="T19" fmla="*/ 935 h 1113"/>
                <a:gd name="T20" fmla="*/ 199 w 729"/>
                <a:gd name="T21" fmla="*/ 935 h 1113"/>
                <a:gd name="T22" fmla="*/ 285 w 729"/>
                <a:gd name="T23" fmla="*/ 935 h 1113"/>
                <a:gd name="T24" fmla="*/ 382 w 729"/>
                <a:gd name="T25" fmla="*/ 935 h 1113"/>
                <a:gd name="T26" fmla="*/ 482 w 729"/>
                <a:gd name="T27" fmla="*/ 935 h 1113"/>
                <a:gd name="T28" fmla="*/ 580 w 729"/>
                <a:gd name="T29" fmla="*/ 935 h 1113"/>
                <a:gd name="T30" fmla="*/ 623 w 729"/>
                <a:gd name="T31" fmla="*/ 170 h 1113"/>
                <a:gd name="T32" fmla="*/ 285 w 729"/>
                <a:gd name="T33" fmla="*/ 100 h 1113"/>
                <a:gd name="T34" fmla="*/ 474 w 729"/>
                <a:gd name="T35" fmla="*/ 115 h 1113"/>
                <a:gd name="T36" fmla="*/ 285 w 729"/>
                <a:gd name="T37" fmla="*/ 100 h 1113"/>
                <a:gd name="T38" fmla="*/ 376 w 729"/>
                <a:gd name="T39" fmla="*/ 47 h 1113"/>
                <a:gd name="T40" fmla="*/ 368 w 729"/>
                <a:gd name="T41" fmla="*/ 51 h 1113"/>
                <a:gd name="T42" fmla="*/ 364 w 729"/>
                <a:gd name="T43" fmla="*/ 59 h 1113"/>
                <a:gd name="T44" fmla="*/ 365 w 729"/>
                <a:gd name="T45" fmla="*/ 67 h 1113"/>
                <a:gd name="T46" fmla="*/ 370 w 729"/>
                <a:gd name="T47" fmla="*/ 75 h 1113"/>
                <a:gd name="T48" fmla="*/ 380 w 729"/>
                <a:gd name="T49" fmla="*/ 78 h 1113"/>
                <a:gd name="T50" fmla="*/ 389 w 729"/>
                <a:gd name="T51" fmla="*/ 75 h 1113"/>
                <a:gd name="T52" fmla="*/ 394 w 729"/>
                <a:gd name="T53" fmla="*/ 67 h 1113"/>
                <a:gd name="T54" fmla="*/ 395 w 729"/>
                <a:gd name="T55" fmla="*/ 59 h 1113"/>
                <a:gd name="T56" fmla="*/ 391 w 729"/>
                <a:gd name="T57" fmla="*/ 51 h 1113"/>
                <a:gd name="T58" fmla="*/ 383 w 729"/>
                <a:gd name="T59" fmla="*/ 47 h 1113"/>
                <a:gd name="T60" fmla="*/ 0 w 729"/>
                <a:gd name="T61" fmla="*/ 0 h 1113"/>
                <a:gd name="T62" fmla="*/ 729 w 729"/>
                <a:gd name="T63" fmla="*/ 1113 h 1113"/>
                <a:gd name="T64" fmla="*/ 0 w 729"/>
                <a:gd name="T65" fmla="*/ 0 h 1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729" h="1113">
                  <a:moveTo>
                    <a:pt x="373" y="989"/>
                  </a:moveTo>
                  <a:lnTo>
                    <a:pt x="358" y="992"/>
                  </a:lnTo>
                  <a:lnTo>
                    <a:pt x="346" y="1000"/>
                  </a:lnTo>
                  <a:lnTo>
                    <a:pt x="338" y="1012"/>
                  </a:lnTo>
                  <a:lnTo>
                    <a:pt x="335" y="1027"/>
                  </a:lnTo>
                  <a:lnTo>
                    <a:pt x="338" y="1041"/>
                  </a:lnTo>
                  <a:lnTo>
                    <a:pt x="346" y="1053"/>
                  </a:lnTo>
                  <a:lnTo>
                    <a:pt x="358" y="1062"/>
                  </a:lnTo>
                  <a:lnTo>
                    <a:pt x="373" y="1065"/>
                  </a:lnTo>
                  <a:lnTo>
                    <a:pt x="388" y="1062"/>
                  </a:lnTo>
                  <a:lnTo>
                    <a:pt x="400" y="1053"/>
                  </a:lnTo>
                  <a:lnTo>
                    <a:pt x="408" y="1041"/>
                  </a:lnTo>
                  <a:lnTo>
                    <a:pt x="410" y="1027"/>
                  </a:lnTo>
                  <a:lnTo>
                    <a:pt x="408" y="1012"/>
                  </a:lnTo>
                  <a:lnTo>
                    <a:pt x="400" y="1000"/>
                  </a:lnTo>
                  <a:lnTo>
                    <a:pt x="388" y="992"/>
                  </a:lnTo>
                  <a:lnTo>
                    <a:pt x="373" y="989"/>
                  </a:lnTo>
                  <a:close/>
                  <a:moveTo>
                    <a:pt x="106" y="170"/>
                  </a:moveTo>
                  <a:lnTo>
                    <a:pt x="106" y="935"/>
                  </a:lnTo>
                  <a:lnTo>
                    <a:pt x="131" y="935"/>
                  </a:lnTo>
                  <a:lnTo>
                    <a:pt x="162" y="935"/>
                  </a:lnTo>
                  <a:lnTo>
                    <a:pt x="199" y="935"/>
                  </a:lnTo>
                  <a:lnTo>
                    <a:pt x="240" y="935"/>
                  </a:lnTo>
                  <a:lnTo>
                    <a:pt x="285" y="935"/>
                  </a:lnTo>
                  <a:lnTo>
                    <a:pt x="333" y="935"/>
                  </a:lnTo>
                  <a:lnTo>
                    <a:pt x="382" y="935"/>
                  </a:lnTo>
                  <a:lnTo>
                    <a:pt x="432" y="935"/>
                  </a:lnTo>
                  <a:lnTo>
                    <a:pt x="482" y="935"/>
                  </a:lnTo>
                  <a:lnTo>
                    <a:pt x="532" y="935"/>
                  </a:lnTo>
                  <a:lnTo>
                    <a:pt x="580" y="935"/>
                  </a:lnTo>
                  <a:lnTo>
                    <a:pt x="623" y="934"/>
                  </a:lnTo>
                  <a:lnTo>
                    <a:pt x="623" y="170"/>
                  </a:lnTo>
                  <a:lnTo>
                    <a:pt x="106" y="170"/>
                  </a:lnTo>
                  <a:close/>
                  <a:moveTo>
                    <a:pt x="285" y="100"/>
                  </a:moveTo>
                  <a:lnTo>
                    <a:pt x="285" y="115"/>
                  </a:lnTo>
                  <a:lnTo>
                    <a:pt x="474" y="115"/>
                  </a:lnTo>
                  <a:lnTo>
                    <a:pt x="474" y="100"/>
                  </a:lnTo>
                  <a:lnTo>
                    <a:pt x="285" y="100"/>
                  </a:lnTo>
                  <a:close/>
                  <a:moveTo>
                    <a:pt x="380" y="47"/>
                  </a:moveTo>
                  <a:lnTo>
                    <a:pt x="376" y="47"/>
                  </a:lnTo>
                  <a:lnTo>
                    <a:pt x="371" y="49"/>
                  </a:lnTo>
                  <a:lnTo>
                    <a:pt x="368" y="51"/>
                  </a:lnTo>
                  <a:lnTo>
                    <a:pt x="366" y="54"/>
                  </a:lnTo>
                  <a:lnTo>
                    <a:pt x="364" y="59"/>
                  </a:lnTo>
                  <a:lnTo>
                    <a:pt x="364" y="62"/>
                  </a:lnTo>
                  <a:lnTo>
                    <a:pt x="365" y="67"/>
                  </a:lnTo>
                  <a:lnTo>
                    <a:pt x="367" y="72"/>
                  </a:lnTo>
                  <a:lnTo>
                    <a:pt x="370" y="75"/>
                  </a:lnTo>
                  <a:lnTo>
                    <a:pt x="374" y="77"/>
                  </a:lnTo>
                  <a:lnTo>
                    <a:pt x="380" y="78"/>
                  </a:lnTo>
                  <a:lnTo>
                    <a:pt x="384" y="77"/>
                  </a:lnTo>
                  <a:lnTo>
                    <a:pt x="389" y="75"/>
                  </a:lnTo>
                  <a:lnTo>
                    <a:pt x="392" y="72"/>
                  </a:lnTo>
                  <a:lnTo>
                    <a:pt x="394" y="67"/>
                  </a:lnTo>
                  <a:lnTo>
                    <a:pt x="395" y="62"/>
                  </a:lnTo>
                  <a:lnTo>
                    <a:pt x="395" y="59"/>
                  </a:lnTo>
                  <a:lnTo>
                    <a:pt x="393" y="54"/>
                  </a:lnTo>
                  <a:lnTo>
                    <a:pt x="391" y="51"/>
                  </a:lnTo>
                  <a:lnTo>
                    <a:pt x="388" y="49"/>
                  </a:lnTo>
                  <a:lnTo>
                    <a:pt x="383" y="47"/>
                  </a:lnTo>
                  <a:lnTo>
                    <a:pt x="380" y="47"/>
                  </a:lnTo>
                  <a:close/>
                  <a:moveTo>
                    <a:pt x="0" y="0"/>
                  </a:moveTo>
                  <a:lnTo>
                    <a:pt x="729" y="0"/>
                  </a:lnTo>
                  <a:lnTo>
                    <a:pt x="729" y="1113"/>
                  </a:lnTo>
                  <a:lnTo>
                    <a:pt x="0" y="1113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66" name="Freeform 21"/>
          <p:cNvSpPr>
            <a:spLocks noEditPoints="1"/>
          </p:cNvSpPr>
          <p:nvPr/>
        </p:nvSpPr>
        <p:spPr bwMode="auto">
          <a:xfrm>
            <a:off x="11152610" y="2665525"/>
            <a:ext cx="541338" cy="576263"/>
          </a:xfrm>
          <a:custGeom>
            <a:avLst/>
            <a:gdLst>
              <a:gd name="T0" fmla="*/ 2779 w 3066"/>
              <a:gd name="T1" fmla="*/ 2721 h 3263"/>
              <a:gd name="T2" fmla="*/ 2735 w 3066"/>
              <a:gd name="T3" fmla="*/ 2777 h 3263"/>
              <a:gd name="T4" fmla="*/ 2735 w 3066"/>
              <a:gd name="T5" fmla="*/ 2845 h 3263"/>
              <a:gd name="T6" fmla="*/ 2779 w 3066"/>
              <a:gd name="T7" fmla="*/ 2901 h 3263"/>
              <a:gd name="T8" fmla="*/ 2846 w 3066"/>
              <a:gd name="T9" fmla="*/ 2916 h 3263"/>
              <a:gd name="T10" fmla="*/ 2910 w 3066"/>
              <a:gd name="T11" fmla="*/ 2886 h 3263"/>
              <a:gd name="T12" fmla="*/ 2940 w 3066"/>
              <a:gd name="T13" fmla="*/ 2823 h 3263"/>
              <a:gd name="T14" fmla="*/ 2924 w 3066"/>
              <a:gd name="T15" fmla="*/ 2755 h 3263"/>
              <a:gd name="T16" fmla="*/ 2870 w 3066"/>
              <a:gd name="T17" fmla="*/ 2710 h 3263"/>
              <a:gd name="T18" fmla="*/ 557 w 3066"/>
              <a:gd name="T19" fmla="*/ 0 h 3263"/>
              <a:gd name="T20" fmla="*/ 1227 w 3066"/>
              <a:gd name="T21" fmla="*/ 839 h 3263"/>
              <a:gd name="T22" fmla="*/ 2502 w 3066"/>
              <a:gd name="T23" fmla="*/ 389 h 3263"/>
              <a:gd name="T24" fmla="*/ 2848 w 3066"/>
              <a:gd name="T25" fmla="*/ 738 h 3263"/>
              <a:gd name="T26" fmla="*/ 3002 w 3066"/>
              <a:gd name="T27" fmla="*/ 2637 h 3263"/>
              <a:gd name="T28" fmla="*/ 3040 w 3066"/>
              <a:gd name="T29" fmla="*/ 2694 h 3263"/>
              <a:gd name="T30" fmla="*/ 3066 w 3066"/>
              <a:gd name="T31" fmla="*/ 2791 h 3263"/>
              <a:gd name="T32" fmla="*/ 3051 w 3066"/>
              <a:gd name="T33" fmla="*/ 2888 h 3263"/>
              <a:gd name="T34" fmla="*/ 2997 w 3066"/>
              <a:gd name="T35" fmla="*/ 2974 h 3263"/>
              <a:gd name="T36" fmla="*/ 2912 w 3066"/>
              <a:gd name="T37" fmla="*/ 3031 h 3263"/>
              <a:gd name="T38" fmla="*/ 2815 w 3066"/>
              <a:gd name="T39" fmla="*/ 3044 h 3263"/>
              <a:gd name="T40" fmla="*/ 2719 w 3066"/>
              <a:gd name="T41" fmla="*/ 3018 h 3263"/>
              <a:gd name="T42" fmla="*/ 2662 w 3066"/>
              <a:gd name="T43" fmla="*/ 2979 h 3263"/>
              <a:gd name="T44" fmla="*/ 1505 w 3066"/>
              <a:gd name="T45" fmla="*/ 2180 h 3263"/>
              <a:gd name="T46" fmla="*/ 1248 w 3066"/>
              <a:gd name="T47" fmla="*/ 2334 h 3263"/>
              <a:gd name="T48" fmla="*/ 1192 w 3066"/>
              <a:gd name="T49" fmla="*/ 2423 h 3263"/>
              <a:gd name="T50" fmla="*/ 1108 w 3066"/>
              <a:gd name="T51" fmla="*/ 2529 h 3263"/>
              <a:gd name="T52" fmla="*/ 1004 w 3066"/>
              <a:gd name="T53" fmla="*/ 2643 h 3263"/>
              <a:gd name="T54" fmla="*/ 891 w 3066"/>
              <a:gd name="T55" fmla="*/ 2758 h 3263"/>
              <a:gd name="T56" fmla="*/ 777 w 3066"/>
              <a:gd name="T57" fmla="*/ 2863 h 3263"/>
              <a:gd name="T58" fmla="*/ 671 w 3066"/>
              <a:gd name="T59" fmla="*/ 2948 h 3263"/>
              <a:gd name="T60" fmla="*/ 584 w 3066"/>
              <a:gd name="T61" fmla="*/ 3004 h 3263"/>
              <a:gd name="T62" fmla="*/ 431 w 3066"/>
              <a:gd name="T63" fmla="*/ 3263 h 3263"/>
              <a:gd name="T64" fmla="*/ 245 w 3066"/>
              <a:gd name="T65" fmla="*/ 2697 h 3263"/>
              <a:gd name="T66" fmla="*/ 289 w 3066"/>
              <a:gd name="T67" fmla="*/ 2617 h 3263"/>
              <a:gd name="T68" fmla="*/ 366 w 3066"/>
              <a:gd name="T69" fmla="*/ 2516 h 3263"/>
              <a:gd name="T70" fmla="*/ 464 w 3066"/>
              <a:gd name="T71" fmla="*/ 2403 h 3263"/>
              <a:gd name="T72" fmla="*/ 575 w 3066"/>
              <a:gd name="T73" fmla="*/ 2287 h 3263"/>
              <a:gd name="T74" fmla="*/ 690 w 3066"/>
              <a:gd name="T75" fmla="*/ 2178 h 3263"/>
              <a:gd name="T76" fmla="*/ 799 w 3066"/>
              <a:gd name="T77" fmla="*/ 2085 h 3263"/>
              <a:gd name="T78" fmla="*/ 894 w 3066"/>
              <a:gd name="T79" fmla="*/ 2019 h 3263"/>
              <a:gd name="T80" fmla="*/ 885 w 3066"/>
              <a:gd name="T81" fmla="*/ 1935 h 3263"/>
              <a:gd name="T82" fmla="*/ 1381 w 3066"/>
              <a:gd name="T83" fmla="*/ 1680 h 3263"/>
              <a:gd name="T84" fmla="*/ 247 w 3066"/>
              <a:gd name="T85" fmla="*/ 1167 h 3263"/>
              <a:gd name="T86" fmla="*/ 495 w 3066"/>
              <a:gd name="T87" fmla="*/ 779 h 3263"/>
              <a:gd name="T88" fmla="*/ 557 w 3066"/>
              <a:gd name="T89" fmla="*/ 0 h 32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3066" h="3263">
                <a:moveTo>
                  <a:pt x="2823" y="2705"/>
                </a:moveTo>
                <a:lnTo>
                  <a:pt x="2800" y="2710"/>
                </a:lnTo>
                <a:lnTo>
                  <a:pt x="2779" y="2721"/>
                </a:lnTo>
                <a:lnTo>
                  <a:pt x="2759" y="2736"/>
                </a:lnTo>
                <a:lnTo>
                  <a:pt x="2744" y="2755"/>
                </a:lnTo>
                <a:lnTo>
                  <a:pt x="2735" y="2777"/>
                </a:lnTo>
                <a:lnTo>
                  <a:pt x="2730" y="2799"/>
                </a:lnTo>
                <a:lnTo>
                  <a:pt x="2731" y="2823"/>
                </a:lnTo>
                <a:lnTo>
                  <a:pt x="2735" y="2845"/>
                </a:lnTo>
                <a:lnTo>
                  <a:pt x="2746" y="2866"/>
                </a:lnTo>
                <a:lnTo>
                  <a:pt x="2760" y="2886"/>
                </a:lnTo>
                <a:lnTo>
                  <a:pt x="2779" y="2901"/>
                </a:lnTo>
                <a:lnTo>
                  <a:pt x="2801" y="2912"/>
                </a:lnTo>
                <a:lnTo>
                  <a:pt x="2823" y="2916"/>
                </a:lnTo>
                <a:lnTo>
                  <a:pt x="2846" y="2916"/>
                </a:lnTo>
                <a:lnTo>
                  <a:pt x="2870" y="2911"/>
                </a:lnTo>
                <a:lnTo>
                  <a:pt x="2891" y="2901"/>
                </a:lnTo>
                <a:lnTo>
                  <a:pt x="2910" y="2886"/>
                </a:lnTo>
                <a:lnTo>
                  <a:pt x="2924" y="2866"/>
                </a:lnTo>
                <a:lnTo>
                  <a:pt x="2935" y="2845"/>
                </a:lnTo>
                <a:lnTo>
                  <a:pt x="2940" y="2823"/>
                </a:lnTo>
                <a:lnTo>
                  <a:pt x="2940" y="2799"/>
                </a:lnTo>
                <a:lnTo>
                  <a:pt x="2935" y="2776"/>
                </a:lnTo>
                <a:lnTo>
                  <a:pt x="2924" y="2755"/>
                </a:lnTo>
                <a:lnTo>
                  <a:pt x="2910" y="2736"/>
                </a:lnTo>
                <a:lnTo>
                  <a:pt x="2891" y="2721"/>
                </a:lnTo>
                <a:lnTo>
                  <a:pt x="2870" y="2710"/>
                </a:lnTo>
                <a:lnTo>
                  <a:pt x="2846" y="2705"/>
                </a:lnTo>
                <a:lnTo>
                  <a:pt x="2823" y="2705"/>
                </a:lnTo>
                <a:close/>
                <a:moveTo>
                  <a:pt x="557" y="0"/>
                </a:moveTo>
                <a:lnTo>
                  <a:pt x="557" y="0"/>
                </a:lnTo>
                <a:lnTo>
                  <a:pt x="1225" y="180"/>
                </a:lnTo>
                <a:lnTo>
                  <a:pt x="1227" y="839"/>
                </a:lnTo>
                <a:lnTo>
                  <a:pt x="1719" y="1337"/>
                </a:lnTo>
                <a:lnTo>
                  <a:pt x="2216" y="838"/>
                </a:lnTo>
                <a:lnTo>
                  <a:pt x="2502" y="389"/>
                </a:lnTo>
                <a:lnTo>
                  <a:pt x="2819" y="211"/>
                </a:lnTo>
                <a:lnTo>
                  <a:pt x="3024" y="418"/>
                </a:lnTo>
                <a:lnTo>
                  <a:pt x="2848" y="738"/>
                </a:lnTo>
                <a:lnTo>
                  <a:pt x="2404" y="1027"/>
                </a:lnTo>
                <a:lnTo>
                  <a:pt x="1907" y="1528"/>
                </a:lnTo>
                <a:lnTo>
                  <a:pt x="3002" y="2637"/>
                </a:lnTo>
                <a:lnTo>
                  <a:pt x="3000" y="2638"/>
                </a:lnTo>
                <a:lnTo>
                  <a:pt x="3022" y="2665"/>
                </a:lnTo>
                <a:lnTo>
                  <a:pt x="3040" y="2694"/>
                </a:lnTo>
                <a:lnTo>
                  <a:pt x="3054" y="2725"/>
                </a:lnTo>
                <a:lnTo>
                  <a:pt x="3062" y="2758"/>
                </a:lnTo>
                <a:lnTo>
                  <a:pt x="3066" y="2791"/>
                </a:lnTo>
                <a:lnTo>
                  <a:pt x="3066" y="2824"/>
                </a:lnTo>
                <a:lnTo>
                  <a:pt x="3061" y="2857"/>
                </a:lnTo>
                <a:lnTo>
                  <a:pt x="3051" y="2888"/>
                </a:lnTo>
                <a:lnTo>
                  <a:pt x="3038" y="2919"/>
                </a:lnTo>
                <a:lnTo>
                  <a:pt x="3020" y="2948"/>
                </a:lnTo>
                <a:lnTo>
                  <a:pt x="2997" y="2974"/>
                </a:lnTo>
                <a:lnTo>
                  <a:pt x="2971" y="2998"/>
                </a:lnTo>
                <a:lnTo>
                  <a:pt x="2942" y="3017"/>
                </a:lnTo>
                <a:lnTo>
                  <a:pt x="2912" y="3031"/>
                </a:lnTo>
                <a:lnTo>
                  <a:pt x="2880" y="3039"/>
                </a:lnTo>
                <a:lnTo>
                  <a:pt x="2848" y="3044"/>
                </a:lnTo>
                <a:lnTo>
                  <a:pt x="2815" y="3044"/>
                </a:lnTo>
                <a:lnTo>
                  <a:pt x="2782" y="3040"/>
                </a:lnTo>
                <a:lnTo>
                  <a:pt x="2751" y="3031"/>
                </a:lnTo>
                <a:lnTo>
                  <a:pt x="2719" y="3018"/>
                </a:lnTo>
                <a:lnTo>
                  <a:pt x="2691" y="2999"/>
                </a:lnTo>
                <a:lnTo>
                  <a:pt x="2665" y="2977"/>
                </a:lnTo>
                <a:lnTo>
                  <a:pt x="2662" y="2979"/>
                </a:lnTo>
                <a:lnTo>
                  <a:pt x="1568" y="1870"/>
                </a:lnTo>
                <a:lnTo>
                  <a:pt x="1384" y="2057"/>
                </a:lnTo>
                <a:lnTo>
                  <a:pt x="1505" y="2180"/>
                </a:lnTo>
                <a:lnTo>
                  <a:pt x="1316" y="2369"/>
                </a:lnTo>
                <a:lnTo>
                  <a:pt x="1259" y="2310"/>
                </a:lnTo>
                <a:lnTo>
                  <a:pt x="1248" y="2334"/>
                </a:lnTo>
                <a:lnTo>
                  <a:pt x="1233" y="2361"/>
                </a:lnTo>
                <a:lnTo>
                  <a:pt x="1215" y="2390"/>
                </a:lnTo>
                <a:lnTo>
                  <a:pt x="1192" y="2423"/>
                </a:lnTo>
                <a:lnTo>
                  <a:pt x="1167" y="2457"/>
                </a:lnTo>
                <a:lnTo>
                  <a:pt x="1139" y="2492"/>
                </a:lnTo>
                <a:lnTo>
                  <a:pt x="1108" y="2529"/>
                </a:lnTo>
                <a:lnTo>
                  <a:pt x="1075" y="2567"/>
                </a:lnTo>
                <a:lnTo>
                  <a:pt x="1041" y="2605"/>
                </a:lnTo>
                <a:lnTo>
                  <a:pt x="1004" y="2643"/>
                </a:lnTo>
                <a:lnTo>
                  <a:pt x="967" y="2683"/>
                </a:lnTo>
                <a:lnTo>
                  <a:pt x="930" y="2721"/>
                </a:lnTo>
                <a:lnTo>
                  <a:pt x="891" y="2758"/>
                </a:lnTo>
                <a:lnTo>
                  <a:pt x="853" y="2795"/>
                </a:lnTo>
                <a:lnTo>
                  <a:pt x="814" y="2830"/>
                </a:lnTo>
                <a:lnTo>
                  <a:pt x="777" y="2863"/>
                </a:lnTo>
                <a:lnTo>
                  <a:pt x="740" y="2894"/>
                </a:lnTo>
                <a:lnTo>
                  <a:pt x="705" y="2922"/>
                </a:lnTo>
                <a:lnTo>
                  <a:pt x="671" y="2948"/>
                </a:lnTo>
                <a:lnTo>
                  <a:pt x="639" y="2970"/>
                </a:lnTo>
                <a:lnTo>
                  <a:pt x="610" y="2989"/>
                </a:lnTo>
                <a:lnTo>
                  <a:pt x="584" y="3004"/>
                </a:lnTo>
                <a:lnTo>
                  <a:pt x="559" y="3015"/>
                </a:lnTo>
                <a:lnTo>
                  <a:pt x="618" y="3073"/>
                </a:lnTo>
                <a:lnTo>
                  <a:pt x="431" y="3263"/>
                </a:lnTo>
                <a:lnTo>
                  <a:pt x="0" y="2828"/>
                </a:lnTo>
                <a:lnTo>
                  <a:pt x="187" y="2639"/>
                </a:lnTo>
                <a:lnTo>
                  <a:pt x="245" y="2697"/>
                </a:lnTo>
                <a:lnTo>
                  <a:pt x="256" y="2673"/>
                </a:lnTo>
                <a:lnTo>
                  <a:pt x="271" y="2647"/>
                </a:lnTo>
                <a:lnTo>
                  <a:pt x="289" y="2617"/>
                </a:lnTo>
                <a:lnTo>
                  <a:pt x="312" y="2585"/>
                </a:lnTo>
                <a:lnTo>
                  <a:pt x="338" y="2551"/>
                </a:lnTo>
                <a:lnTo>
                  <a:pt x="366" y="2516"/>
                </a:lnTo>
                <a:lnTo>
                  <a:pt x="396" y="2479"/>
                </a:lnTo>
                <a:lnTo>
                  <a:pt x="429" y="2441"/>
                </a:lnTo>
                <a:lnTo>
                  <a:pt x="464" y="2403"/>
                </a:lnTo>
                <a:lnTo>
                  <a:pt x="499" y="2363"/>
                </a:lnTo>
                <a:lnTo>
                  <a:pt x="537" y="2325"/>
                </a:lnTo>
                <a:lnTo>
                  <a:pt x="575" y="2287"/>
                </a:lnTo>
                <a:lnTo>
                  <a:pt x="613" y="2249"/>
                </a:lnTo>
                <a:lnTo>
                  <a:pt x="652" y="2213"/>
                </a:lnTo>
                <a:lnTo>
                  <a:pt x="690" y="2178"/>
                </a:lnTo>
                <a:lnTo>
                  <a:pt x="728" y="2145"/>
                </a:lnTo>
                <a:lnTo>
                  <a:pt x="763" y="2114"/>
                </a:lnTo>
                <a:lnTo>
                  <a:pt x="799" y="2085"/>
                </a:lnTo>
                <a:lnTo>
                  <a:pt x="833" y="2060"/>
                </a:lnTo>
                <a:lnTo>
                  <a:pt x="864" y="2038"/>
                </a:lnTo>
                <a:lnTo>
                  <a:pt x="894" y="2019"/>
                </a:lnTo>
                <a:lnTo>
                  <a:pt x="920" y="2004"/>
                </a:lnTo>
                <a:lnTo>
                  <a:pt x="944" y="1993"/>
                </a:lnTo>
                <a:lnTo>
                  <a:pt x="885" y="1935"/>
                </a:lnTo>
                <a:lnTo>
                  <a:pt x="1074" y="1745"/>
                </a:lnTo>
                <a:lnTo>
                  <a:pt x="1195" y="1868"/>
                </a:lnTo>
                <a:lnTo>
                  <a:pt x="1381" y="1680"/>
                </a:lnTo>
                <a:lnTo>
                  <a:pt x="879" y="1172"/>
                </a:lnTo>
                <a:lnTo>
                  <a:pt x="883" y="1168"/>
                </a:lnTo>
                <a:lnTo>
                  <a:pt x="247" y="1167"/>
                </a:lnTo>
                <a:lnTo>
                  <a:pt x="68" y="493"/>
                </a:lnTo>
                <a:lnTo>
                  <a:pt x="140" y="422"/>
                </a:lnTo>
                <a:lnTo>
                  <a:pt x="495" y="779"/>
                </a:lnTo>
                <a:lnTo>
                  <a:pt x="841" y="429"/>
                </a:lnTo>
                <a:lnTo>
                  <a:pt x="486" y="72"/>
                </a:lnTo>
                <a:lnTo>
                  <a:pt x="557" y="0"/>
                </a:ln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1" name="Freeform 26"/>
          <p:cNvSpPr>
            <a:spLocks noEditPoints="1"/>
          </p:cNvSpPr>
          <p:nvPr/>
        </p:nvSpPr>
        <p:spPr bwMode="auto">
          <a:xfrm>
            <a:off x="11150191" y="4413068"/>
            <a:ext cx="546177" cy="593632"/>
          </a:xfrm>
          <a:custGeom>
            <a:avLst/>
            <a:gdLst>
              <a:gd name="T0" fmla="*/ 2091 w 3303"/>
              <a:gd name="T1" fmla="*/ 484 h 3443"/>
              <a:gd name="T2" fmla="*/ 2090 w 3303"/>
              <a:gd name="T3" fmla="*/ 780 h 3443"/>
              <a:gd name="T4" fmla="*/ 2179 w 3303"/>
              <a:gd name="T5" fmla="*/ 1226 h 3443"/>
              <a:gd name="T6" fmla="*/ 2374 w 3303"/>
              <a:gd name="T7" fmla="*/ 1691 h 3443"/>
              <a:gd name="T8" fmla="*/ 2598 w 3303"/>
              <a:gd name="T9" fmla="*/ 2020 h 3443"/>
              <a:gd name="T10" fmla="*/ 2799 w 3303"/>
              <a:gd name="T11" fmla="*/ 2225 h 3443"/>
              <a:gd name="T12" fmla="*/ 2923 w 3303"/>
              <a:gd name="T13" fmla="*/ 2298 h 3443"/>
              <a:gd name="T14" fmla="*/ 2966 w 3303"/>
              <a:gd name="T15" fmla="*/ 2188 h 3443"/>
              <a:gd name="T16" fmla="*/ 2945 w 3303"/>
              <a:gd name="T17" fmla="*/ 1858 h 3443"/>
              <a:gd name="T18" fmla="*/ 2809 w 3303"/>
              <a:gd name="T19" fmla="*/ 1377 h 3443"/>
              <a:gd name="T20" fmla="*/ 2596 w 3303"/>
              <a:gd name="T21" fmla="*/ 945 h 3443"/>
              <a:gd name="T22" fmla="*/ 2377 w 3303"/>
              <a:gd name="T23" fmla="*/ 634 h 3443"/>
              <a:gd name="T24" fmla="*/ 2200 w 3303"/>
              <a:gd name="T25" fmla="*/ 451 h 3443"/>
              <a:gd name="T26" fmla="*/ 2096 w 3303"/>
              <a:gd name="T27" fmla="*/ 3 h 3443"/>
              <a:gd name="T28" fmla="*/ 2339 w 3303"/>
              <a:gd name="T29" fmla="*/ 130 h 3443"/>
              <a:gd name="T30" fmla="*/ 2612 w 3303"/>
              <a:gd name="T31" fmla="*/ 418 h 3443"/>
              <a:gd name="T32" fmla="*/ 2880 w 3303"/>
              <a:gd name="T33" fmla="*/ 830 h 3443"/>
              <a:gd name="T34" fmla="*/ 3104 w 3303"/>
              <a:gd name="T35" fmla="*/ 1316 h 3443"/>
              <a:gd name="T36" fmla="*/ 3246 w 3303"/>
              <a:gd name="T37" fmla="*/ 1789 h 3443"/>
              <a:gd name="T38" fmla="*/ 3302 w 3303"/>
              <a:gd name="T39" fmla="*/ 2203 h 3443"/>
              <a:gd name="T40" fmla="*/ 3269 w 3303"/>
              <a:gd name="T41" fmla="*/ 2513 h 3443"/>
              <a:gd name="T42" fmla="*/ 3145 w 3303"/>
              <a:gd name="T43" fmla="*/ 2674 h 3443"/>
              <a:gd name="T44" fmla="*/ 2974 w 3303"/>
              <a:gd name="T45" fmla="*/ 2681 h 3443"/>
              <a:gd name="T46" fmla="*/ 2799 w 3303"/>
              <a:gd name="T47" fmla="*/ 2594 h 3443"/>
              <a:gd name="T48" fmla="*/ 2581 w 3303"/>
              <a:gd name="T49" fmla="*/ 2467 h 3443"/>
              <a:gd name="T50" fmla="*/ 2286 w 3303"/>
              <a:gd name="T51" fmla="*/ 2354 h 3443"/>
              <a:gd name="T52" fmla="*/ 1877 w 3303"/>
              <a:gd name="T53" fmla="*/ 2312 h 3443"/>
              <a:gd name="T54" fmla="*/ 1583 w 3303"/>
              <a:gd name="T55" fmla="*/ 2365 h 3443"/>
              <a:gd name="T56" fmla="*/ 1515 w 3303"/>
              <a:gd name="T57" fmla="*/ 2505 h 3443"/>
              <a:gd name="T58" fmla="*/ 1582 w 3303"/>
              <a:gd name="T59" fmla="*/ 2670 h 3443"/>
              <a:gd name="T60" fmla="*/ 1672 w 3303"/>
              <a:gd name="T61" fmla="*/ 2875 h 3443"/>
              <a:gd name="T62" fmla="*/ 1749 w 3303"/>
              <a:gd name="T63" fmla="*/ 3000 h 3443"/>
              <a:gd name="T64" fmla="*/ 1866 w 3303"/>
              <a:gd name="T65" fmla="*/ 3080 h 3443"/>
              <a:gd name="T66" fmla="*/ 1895 w 3303"/>
              <a:gd name="T67" fmla="*/ 3202 h 3443"/>
              <a:gd name="T68" fmla="*/ 1783 w 3303"/>
              <a:gd name="T69" fmla="*/ 3299 h 3443"/>
              <a:gd name="T70" fmla="*/ 1583 w 3303"/>
              <a:gd name="T71" fmla="*/ 3375 h 3443"/>
              <a:gd name="T72" fmla="*/ 1412 w 3303"/>
              <a:gd name="T73" fmla="*/ 3439 h 3443"/>
              <a:gd name="T74" fmla="*/ 1289 w 3303"/>
              <a:gd name="T75" fmla="*/ 3397 h 3443"/>
              <a:gd name="T76" fmla="*/ 1196 w 3303"/>
              <a:gd name="T77" fmla="*/ 3257 h 3443"/>
              <a:gd name="T78" fmla="*/ 1100 w 3303"/>
              <a:gd name="T79" fmla="*/ 3039 h 3443"/>
              <a:gd name="T80" fmla="*/ 997 w 3303"/>
              <a:gd name="T81" fmla="*/ 2802 h 3443"/>
              <a:gd name="T82" fmla="*/ 911 w 3303"/>
              <a:gd name="T83" fmla="*/ 2715 h 3443"/>
              <a:gd name="T84" fmla="*/ 777 w 3303"/>
              <a:gd name="T85" fmla="*/ 2681 h 3443"/>
              <a:gd name="T86" fmla="*/ 666 w 3303"/>
              <a:gd name="T87" fmla="*/ 2598 h 3443"/>
              <a:gd name="T88" fmla="*/ 571 w 3303"/>
              <a:gd name="T89" fmla="*/ 2629 h 3443"/>
              <a:gd name="T90" fmla="*/ 418 w 3303"/>
              <a:gd name="T91" fmla="*/ 2659 h 3443"/>
              <a:gd name="T92" fmla="*/ 190 w 3303"/>
              <a:gd name="T93" fmla="*/ 2562 h 3443"/>
              <a:gd name="T94" fmla="*/ 35 w 3303"/>
              <a:gd name="T95" fmla="*/ 2370 h 3443"/>
              <a:gd name="T96" fmla="*/ 2 w 3303"/>
              <a:gd name="T97" fmla="*/ 2145 h 3443"/>
              <a:gd name="T98" fmla="*/ 74 w 3303"/>
              <a:gd name="T99" fmla="*/ 1926 h 3443"/>
              <a:gd name="T100" fmla="*/ 443 w 3303"/>
              <a:gd name="T101" fmla="*/ 1725 h 3443"/>
              <a:gd name="T102" fmla="*/ 1047 w 3303"/>
              <a:gd name="T103" fmla="*/ 1396 h 3443"/>
              <a:gd name="T104" fmla="*/ 1431 w 3303"/>
              <a:gd name="T105" fmla="*/ 1080 h 3443"/>
              <a:gd name="T106" fmla="*/ 1651 w 3303"/>
              <a:gd name="T107" fmla="*/ 787 h 3443"/>
              <a:gd name="T108" fmla="*/ 1761 w 3303"/>
              <a:gd name="T109" fmla="*/ 527 h 3443"/>
              <a:gd name="T110" fmla="*/ 1815 w 3303"/>
              <a:gd name="T111" fmla="*/ 307 h 3443"/>
              <a:gd name="T112" fmla="*/ 1867 w 3303"/>
              <a:gd name="T113" fmla="*/ 137 h 3443"/>
              <a:gd name="T114" fmla="*/ 1971 w 3303"/>
              <a:gd name="T115" fmla="*/ 24 h 34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3303" h="3443">
                <a:moveTo>
                  <a:pt x="2129" y="410"/>
                </a:moveTo>
                <a:lnTo>
                  <a:pt x="2121" y="410"/>
                </a:lnTo>
                <a:lnTo>
                  <a:pt x="2112" y="417"/>
                </a:lnTo>
                <a:lnTo>
                  <a:pt x="2104" y="432"/>
                </a:lnTo>
                <a:lnTo>
                  <a:pt x="2097" y="454"/>
                </a:lnTo>
                <a:lnTo>
                  <a:pt x="2091" y="484"/>
                </a:lnTo>
                <a:lnTo>
                  <a:pt x="2087" y="519"/>
                </a:lnTo>
                <a:lnTo>
                  <a:pt x="2083" y="561"/>
                </a:lnTo>
                <a:lnTo>
                  <a:pt x="2081" y="607"/>
                </a:lnTo>
                <a:lnTo>
                  <a:pt x="2082" y="660"/>
                </a:lnTo>
                <a:lnTo>
                  <a:pt x="2084" y="717"/>
                </a:lnTo>
                <a:lnTo>
                  <a:pt x="2090" y="780"/>
                </a:lnTo>
                <a:lnTo>
                  <a:pt x="2097" y="845"/>
                </a:lnTo>
                <a:lnTo>
                  <a:pt x="2107" y="916"/>
                </a:lnTo>
                <a:lnTo>
                  <a:pt x="2119" y="989"/>
                </a:lnTo>
                <a:lnTo>
                  <a:pt x="2136" y="1066"/>
                </a:lnTo>
                <a:lnTo>
                  <a:pt x="2156" y="1145"/>
                </a:lnTo>
                <a:lnTo>
                  <a:pt x="2179" y="1226"/>
                </a:lnTo>
                <a:lnTo>
                  <a:pt x="2205" y="1310"/>
                </a:lnTo>
                <a:lnTo>
                  <a:pt x="2236" y="1395"/>
                </a:lnTo>
                <a:lnTo>
                  <a:pt x="2271" y="1480"/>
                </a:lnTo>
                <a:lnTo>
                  <a:pt x="2304" y="1554"/>
                </a:lnTo>
                <a:lnTo>
                  <a:pt x="2339" y="1624"/>
                </a:lnTo>
                <a:lnTo>
                  <a:pt x="2374" y="1691"/>
                </a:lnTo>
                <a:lnTo>
                  <a:pt x="2411" y="1753"/>
                </a:lnTo>
                <a:lnTo>
                  <a:pt x="2449" y="1814"/>
                </a:lnTo>
                <a:lnTo>
                  <a:pt x="2486" y="1871"/>
                </a:lnTo>
                <a:lnTo>
                  <a:pt x="2523" y="1924"/>
                </a:lnTo>
                <a:lnTo>
                  <a:pt x="2561" y="1974"/>
                </a:lnTo>
                <a:lnTo>
                  <a:pt x="2598" y="2020"/>
                </a:lnTo>
                <a:lnTo>
                  <a:pt x="2634" y="2063"/>
                </a:lnTo>
                <a:lnTo>
                  <a:pt x="2671" y="2103"/>
                </a:lnTo>
                <a:lnTo>
                  <a:pt x="2705" y="2139"/>
                </a:lnTo>
                <a:lnTo>
                  <a:pt x="2737" y="2171"/>
                </a:lnTo>
                <a:lnTo>
                  <a:pt x="2769" y="2200"/>
                </a:lnTo>
                <a:lnTo>
                  <a:pt x="2799" y="2225"/>
                </a:lnTo>
                <a:lnTo>
                  <a:pt x="2827" y="2247"/>
                </a:lnTo>
                <a:lnTo>
                  <a:pt x="2852" y="2265"/>
                </a:lnTo>
                <a:lnTo>
                  <a:pt x="2874" y="2278"/>
                </a:lnTo>
                <a:lnTo>
                  <a:pt x="2894" y="2289"/>
                </a:lnTo>
                <a:lnTo>
                  <a:pt x="2911" y="2295"/>
                </a:lnTo>
                <a:lnTo>
                  <a:pt x="2923" y="2298"/>
                </a:lnTo>
                <a:lnTo>
                  <a:pt x="2933" y="2297"/>
                </a:lnTo>
                <a:lnTo>
                  <a:pt x="2941" y="2290"/>
                </a:lnTo>
                <a:lnTo>
                  <a:pt x="2950" y="2275"/>
                </a:lnTo>
                <a:lnTo>
                  <a:pt x="2956" y="2253"/>
                </a:lnTo>
                <a:lnTo>
                  <a:pt x="2962" y="2224"/>
                </a:lnTo>
                <a:lnTo>
                  <a:pt x="2966" y="2188"/>
                </a:lnTo>
                <a:lnTo>
                  <a:pt x="2968" y="2147"/>
                </a:lnTo>
                <a:lnTo>
                  <a:pt x="2968" y="2099"/>
                </a:lnTo>
                <a:lnTo>
                  <a:pt x="2966" y="2047"/>
                </a:lnTo>
                <a:lnTo>
                  <a:pt x="2962" y="1988"/>
                </a:lnTo>
                <a:lnTo>
                  <a:pt x="2954" y="1926"/>
                </a:lnTo>
                <a:lnTo>
                  <a:pt x="2945" y="1858"/>
                </a:lnTo>
                <a:lnTo>
                  <a:pt x="2931" y="1787"/>
                </a:lnTo>
                <a:lnTo>
                  <a:pt x="2914" y="1711"/>
                </a:lnTo>
                <a:lnTo>
                  <a:pt x="2894" y="1632"/>
                </a:lnTo>
                <a:lnTo>
                  <a:pt x="2869" y="1549"/>
                </a:lnTo>
                <a:lnTo>
                  <a:pt x="2842" y="1465"/>
                </a:lnTo>
                <a:lnTo>
                  <a:pt x="2809" y="1377"/>
                </a:lnTo>
                <a:lnTo>
                  <a:pt x="2771" y="1286"/>
                </a:lnTo>
                <a:lnTo>
                  <a:pt x="2739" y="1213"/>
                </a:lnTo>
                <a:lnTo>
                  <a:pt x="2705" y="1142"/>
                </a:lnTo>
                <a:lnTo>
                  <a:pt x="2670" y="1073"/>
                </a:lnTo>
                <a:lnTo>
                  <a:pt x="2633" y="1007"/>
                </a:lnTo>
                <a:lnTo>
                  <a:pt x="2596" y="945"/>
                </a:lnTo>
                <a:lnTo>
                  <a:pt x="2559" y="886"/>
                </a:lnTo>
                <a:lnTo>
                  <a:pt x="2522" y="829"/>
                </a:lnTo>
                <a:lnTo>
                  <a:pt x="2486" y="775"/>
                </a:lnTo>
                <a:lnTo>
                  <a:pt x="2449" y="725"/>
                </a:lnTo>
                <a:lnTo>
                  <a:pt x="2413" y="677"/>
                </a:lnTo>
                <a:lnTo>
                  <a:pt x="2377" y="634"/>
                </a:lnTo>
                <a:lnTo>
                  <a:pt x="2344" y="594"/>
                </a:lnTo>
                <a:lnTo>
                  <a:pt x="2312" y="558"/>
                </a:lnTo>
                <a:lnTo>
                  <a:pt x="2281" y="525"/>
                </a:lnTo>
                <a:lnTo>
                  <a:pt x="2251" y="496"/>
                </a:lnTo>
                <a:lnTo>
                  <a:pt x="2225" y="471"/>
                </a:lnTo>
                <a:lnTo>
                  <a:pt x="2200" y="451"/>
                </a:lnTo>
                <a:lnTo>
                  <a:pt x="2178" y="434"/>
                </a:lnTo>
                <a:lnTo>
                  <a:pt x="2159" y="421"/>
                </a:lnTo>
                <a:lnTo>
                  <a:pt x="2142" y="413"/>
                </a:lnTo>
                <a:lnTo>
                  <a:pt x="2129" y="410"/>
                </a:lnTo>
                <a:close/>
                <a:moveTo>
                  <a:pt x="2061" y="0"/>
                </a:moveTo>
                <a:lnTo>
                  <a:pt x="2096" y="3"/>
                </a:lnTo>
                <a:lnTo>
                  <a:pt x="2133" y="11"/>
                </a:lnTo>
                <a:lnTo>
                  <a:pt x="2171" y="24"/>
                </a:lnTo>
                <a:lnTo>
                  <a:pt x="2212" y="43"/>
                </a:lnTo>
                <a:lnTo>
                  <a:pt x="2253" y="68"/>
                </a:lnTo>
                <a:lnTo>
                  <a:pt x="2296" y="96"/>
                </a:lnTo>
                <a:lnTo>
                  <a:pt x="2339" y="130"/>
                </a:lnTo>
                <a:lnTo>
                  <a:pt x="2384" y="167"/>
                </a:lnTo>
                <a:lnTo>
                  <a:pt x="2428" y="210"/>
                </a:lnTo>
                <a:lnTo>
                  <a:pt x="2474" y="256"/>
                </a:lnTo>
                <a:lnTo>
                  <a:pt x="2520" y="307"/>
                </a:lnTo>
                <a:lnTo>
                  <a:pt x="2566" y="361"/>
                </a:lnTo>
                <a:lnTo>
                  <a:pt x="2612" y="418"/>
                </a:lnTo>
                <a:lnTo>
                  <a:pt x="2658" y="479"/>
                </a:lnTo>
                <a:lnTo>
                  <a:pt x="2703" y="544"/>
                </a:lnTo>
                <a:lnTo>
                  <a:pt x="2749" y="612"/>
                </a:lnTo>
                <a:lnTo>
                  <a:pt x="2794" y="681"/>
                </a:lnTo>
                <a:lnTo>
                  <a:pt x="2837" y="754"/>
                </a:lnTo>
                <a:lnTo>
                  <a:pt x="2880" y="830"/>
                </a:lnTo>
                <a:lnTo>
                  <a:pt x="2922" y="908"/>
                </a:lnTo>
                <a:lnTo>
                  <a:pt x="2963" y="988"/>
                </a:lnTo>
                <a:lnTo>
                  <a:pt x="3001" y="1070"/>
                </a:lnTo>
                <a:lnTo>
                  <a:pt x="3039" y="1153"/>
                </a:lnTo>
                <a:lnTo>
                  <a:pt x="3073" y="1235"/>
                </a:lnTo>
                <a:lnTo>
                  <a:pt x="3104" y="1316"/>
                </a:lnTo>
                <a:lnTo>
                  <a:pt x="3134" y="1397"/>
                </a:lnTo>
                <a:lnTo>
                  <a:pt x="3161" y="1477"/>
                </a:lnTo>
                <a:lnTo>
                  <a:pt x="3186" y="1557"/>
                </a:lnTo>
                <a:lnTo>
                  <a:pt x="3208" y="1636"/>
                </a:lnTo>
                <a:lnTo>
                  <a:pt x="3228" y="1713"/>
                </a:lnTo>
                <a:lnTo>
                  <a:pt x="3246" y="1789"/>
                </a:lnTo>
                <a:lnTo>
                  <a:pt x="3261" y="1863"/>
                </a:lnTo>
                <a:lnTo>
                  <a:pt x="3275" y="1935"/>
                </a:lnTo>
                <a:lnTo>
                  <a:pt x="3285" y="2006"/>
                </a:lnTo>
                <a:lnTo>
                  <a:pt x="3293" y="2075"/>
                </a:lnTo>
                <a:lnTo>
                  <a:pt x="3299" y="2141"/>
                </a:lnTo>
                <a:lnTo>
                  <a:pt x="3302" y="2203"/>
                </a:lnTo>
                <a:lnTo>
                  <a:pt x="3303" y="2263"/>
                </a:lnTo>
                <a:lnTo>
                  <a:pt x="3301" y="2321"/>
                </a:lnTo>
                <a:lnTo>
                  <a:pt x="3297" y="2375"/>
                </a:lnTo>
                <a:lnTo>
                  <a:pt x="3291" y="2424"/>
                </a:lnTo>
                <a:lnTo>
                  <a:pt x="3281" y="2471"/>
                </a:lnTo>
                <a:lnTo>
                  <a:pt x="3269" y="2513"/>
                </a:lnTo>
                <a:lnTo>
                  <a:pt x="3256" y="2552"/>
                </a:lnTo>
                <a:lnTo>
                  <a:pt x="3239" y="2586"/>
                </a:lnTo>
                <a:lnTo>
                  <a:pt x="3220" y="2615"/>
                </a:lnTo>
                <a:lnTo>
                  <a:pt x="3197" y="2640"/>
                </a:lnTo>
                <a:lnTo>
                  <a:pt x="3173" y="2659"/>
                </a:lnTo>
                <a:lnTo>
                  <a:pt x="3145" y="2674"/>
                </a:lnTo>
                <a:lnTo>
                  <a:pt x="3115" y="2684"/>
                </a:lnTo>
                <a:lnTo>
                  <a:pt x="3087" y="2690"/>
                </a:lnTo>
                <a:lnTo>
                  <a:pt x="3058" y="2692"/>
                </a:lnTo>
                <a:lnTo>
                  <a:pt x="3031" y="2692"/>
                </a:lnTo>
                <a:lnTo>
                  <a:pt x="3003" y="2688"/>
                </a:lnTo>
                <a:lnTo>
                  <a:pt x="2974" y="2681"/>
                </a:lnTo>
                <a:lnTo>
                  <a:pt x="2947" y="2672"/>
                </a:lnTo>
                <a:lnTo>
                  <a:pt x="2918" y="2659"/>
                </a:lnTo>
                <a:lnTo>
                  <a:pt x="2889" y="2645"/>
                </a:lnTo>
                <a:lnTo>
                  <a:pt x="2861" y="2630"/>
                </a:lnTo>
                <a:lnTo>
                  <a:pt x="2830" y="2613"/>
                </a:lnTo>
                <a:lnTo>
                  <a:pt x="2799" y="2594"/>
                </a:lnTo>
                <a:lnTo>
                  <a:pt x="2766" y="2573"/>
                </a:lnTo>
                <a:lnTo>
                  <a:pt x="2732" y="2553"/>
                </a:lnTo>
                <a:lnTo>
                  <a:pt x="2697" y="2532"/>
                </a:lnTo>
                <a:lnTo>
                  <a:pt x="2660" y="2510"/>
                </a:lnTo>
                <a:lnTo>
                  <a:pt x="2622" y="2489"/>
                </a:lnTo>
                <a:lnTo>
                  <a:pt x="2581" y="2467"/>
                </a:lnTo>
                <a:lnTo>
                  <a:pt x="2538" y="2445"/>
                </a:lnTo>
                <a:lnTo>
                  <a:pt x="2493" y="2425"/>
                </a:lnTo>
                <a:lnTo>
                  <a:pt x="2445" y="2405"/>
                </a:lnTo>
                <a:lnTo>
                  <a:pt x="2396" y="2387"/>
                </a:lnTo>
                <a:lnTo>
                  <a:pt x="2342" y="2370"/>
                </a:lnTo>
                <a:lnTo>
                  <a:pt x="2286" y="2354"/>
                </a:lnTo>
                <a:lnTo>
                  <a:pt x="2227" y="2341"/>
                </a:lnTo>
                <a:lnTo>
                  <a:pt x="2164" y="2330"/>
                </a:lnTo>
                <a:lnTo>
                  <a:pt x="2098" y="2321"/>
                </a:lnTo>
                <a:lnTo>
                  <a:pt x="2028" y="2315"/>
                </a:lnTo>
                <a:lnTo>
                  <a:pt x="1955" y="2312"/>
                </a:lnTo>
                <a:lnTo>
                  <a:pt x="1877" y="2312"/>
                </a:lnTo>
                <a:lnTo>
                  <a:pt x="1797" y="2315"/>
                </a:lnTo>
                <a:lnTo>
                  <a:pt x="1711" y="2323"/>
                </a:lnTo>
                <a:lnTo>
                  <a:pt x="1675" y="2328"/>
                </a:lnTo>
                <a:lnTo>
                  <a:pt x="1641" y="2338"/>
                </a:lnTo>
                <a:lnTo>
                  <a:pt x="1610" y="2349"/>
                </a:lnTo>
                <a:lnTo>
                  <a:pt x="1583" y="2365"/>
                </a:lnTo>
                <a:lnTo>
                  <a:pt x="1560" y="2383"/>
                </a:lnTo>
                <a:lnTo>
                  <a:pt x="1541" y="2403"/>
                </a:lnTo>
                <a:lnTo>
                  <a:pt x="1526" y="2426"/>
                </a:lnTo>
                <a:lnTo>
                  <a:pt x="1516" y="2451"/>
                </a:lnTo>
                <a:lnTo>
                  <a:pt x="1513" y="2477"/>
                </a:lnTo>
                <a:lnTo>
                  <a:pt x="1515" y="2505"/>
                </a:lnTo>
                <a:lnTo>
                  <a:pt x="1524" y="2534"/>
                </a:lnTo>
                <a:lnTo>
                  <a:pt x="1532" y="2553"/>
                </a:lnTo>
                <a:lnTo>
                  <a:pt x="1543" y="2578"/>
                </a:lnTo>
                <a:lnTo>
                  <a:pt x="1555" y="2606"/>
                </a:lnTo>
                <a:lnTo>
                  <a:pt x="1568" y="2637"/>
                </a:lnTo>
                <a:lnTo>
                  <a:pt x="1582" y="2670"/>
                </a:lnTo>
                <a:lnTo>
                  <a:pt x="1598" y="2705"/>
                </a:lnTo>
                <a:lnTo>
                  <a:pt x="1613" y="2741"/>
                </a:lnTo>
                <a:lnTo>
                  <a:pt x="1629" y="2776"/>
                </a:lnTo>
                <a:lnTo>
                  <a:pt x="1645" y="2811"/>
                </a:lnTo>
                <a:lnTo>
                  <a:pt x="1660" y="2844"/>
                </a:lnTo>
                <a:lnTo>
                  <a:pt x="1672" y="2875"/>
                </a:lnTo>
                <a:lnTo>
                  <a:pt x="1685" y="2903"/>
                </a:lnTo>
                <a:lnTo>
                  <a:pt x="1696" y="2927"/>
                </a:lnTo>
                <a:lnTo>
                  <a:pt x="1704" y="2947"/>
                </a:lnTo>
                <a:lnTo>
                  <a:pt x="1716" y="2967"/>
                </a:lnTo>
                <a:lnTo>
                  <a:pt x="1731" y="2984"/>
                </a:lnTo>
                <a:lnTo>
                  <a:pt x="1749" y="3000"/>
                </a:lnTo>
                <a:lnTo>
                  <a:pt x="1768" y="3015"/>
                </a:lnTo>
                <a:lnTo>
                  <a:pt x="1788" y="3027"/>
                </a:lnTo>
                <a:lnTo>
                  <a:pt x="1809" y="3040"/>
                </a:lnTo>
                <a:lnTo>
                  <a:pt x="1830" y="3053"/>
                </a:lnTo>
                <a:lnTo>
                  <a:pt x="1849" y="3067"/>
                </a:lnTo>
                <a:lnTo>
                  <a:pt x="1866" y="3080"/>
                </a:lnTo>
                <a:lnTo>
                  <a:pt x="1879" y="3096"/>
                </a:lnTo>
                <a:lnTo>
                  <a:pt x="1890" y="3113"/>
                </a:lnTo>
                <a:lnTo>
                  <a:pt x="1898" y="3135"/>
                </a:lnTo>
                <a:lnTo>
                  <a:pt x="1901" y="3158"/>
                </a:lnTo>
                <a:lnTo>
                  <a:pt x="1901" y="3180"/>
                </a:lnTo>
                <a:lnTo>
                  <a:pt x="1895" y="3202"/>
                </a:lnTo>
                <a:lnTo>
                  <a:pt x="1887" y="3223"/>
                </a:lnTo>
                <a:lnTo>
                  <a:pt x="1874" y="3243"/>
                </a:lnTo>
                <a:lnTo>
                  <a:pt x="1856" y="3261"/>
                </a:lnTo>
                <a:lnTo>
                  <a:pt x="1834" y="3277"/>
                </a:lnTo>
                <a:lnTo>
                  <a:pt x="1806" y="3290"/>
                </a:lnTo>
                <a:lnTo>
                  <a:pt x="1783" y="3299"/>
                </a:lnTo>
                <a:lnTo>
                  <a:pt x="1755" y="3309"/>
                </a:lnTo>
                <a:lnTo>
                  <a:pt x="1724" y="3322"/>
                </a:lnTo>
                <a:lnTo>
                  <a:pt x="1692" y="3334"/>
                </a:lnTo>
                <a:lnTo>
                  <a:pt x="1655" y="3347"/>
                </a:lnTo>
                <a:lnTo>
                  <a:pt x="1619" y="3361"/>
                </a:lnTo>
                <a:lnTo>
                  <a:pt x="1583" y="3375"/>
                </a:lnTo>
                <a:lnTo>
                  <a:pt x="1548" y="3388"/>
                </a:lnTo>
                <a:lnTo>
                  <a:pt x="1514" y="3401"/>
                </a:lnTo>
                <a:lnTo>
                  <a:pt x="1483" y="3413"/>
                </a:lnTo>
                <a:lnTo>
                  <a:pt x="1455" y="3423"/>
                </a:lnTo>
                <a:lnTo>
                  <a:pt x="1431" y="3433"/>
                </a:lnTo>
                <a:lnTo>
                  <a:pt x="1412" y="3439"/>
                </a:lnTo>
                <a:lnTo>
                  <a:pt x="1393" y="3443"/>
                </a:lnTo>
                <a:lnTo>
                  <a:pt x="1373" y="3443"/>
                </a:lnTo>
                <a:lnTo>
                  <a:pt x="1352" y="3437"/>
                </a:lnTo>
                <a:lnTo>
                  <a:pt x="1330" y="3427"/>
                </a:lnTo>
                <a:lnTo>
                  <a:pt x="1309" y="3414"/>
                </a:lnTo>
                <a:lnTo>
                  <a:pt x="1289" y="3397"/>
                </a:lnTo>
                <a:lnTo>
                  <a:pt x="1269" y="3378"/>
                </a:lnTo>
                <a:lnTo>
                  <a:pt x="1251" y="3355"/>
                </a:lnTo>
                <a:lnTo>
                  <a:pt x="1234" y="3332"/>
                </a:lnTo>
                <a:lnTo>
                  <a:pt x="1219" y="3307"/>
                </a:lnTo>
                <a:lnTo>
                  <a:pt x="1206" y="3280"/>
                </a:lnTo>
                <a:lnTo>
                  <a:pt x="1196" y="3257"/>
                </a:lnTo>
                <a:lnTo>
                  <a:pt x="1184" y="3229"/>
                </a:lnTo>
                <a:lnTo>
                  <a:pt x="1169" y="3197"/>
                </a:lnTo>
                <a:lnTo>
                  <a:pt x="1153" y="3161"/>
                </a:lnTo>
                <a:lnTo>
                  <a:pt x="1136" y="3122"/>
                </a:lnTo>
                <a:lnTo>
                  <a:pt x="1119" y="3080"/>
                </a:lnTo>
                <a:lnTo>
                  <a:pt x="1100" y="3039"/>
                </a:lnTo>
                <a:lnTo>
                  <a:pt x="1082" y="2997"/>
                </a:lnTo>
                <a:lnTo>
                  <a:pt x="1063" y="2954"/>
                </a:lnTo>
                <a:lnTo>
                  <a:pt x="1045" y="2912"/>
                </a:lnTo>
                <a:lnTo>
                  <a:pt x="1028" y="2873"/>
                </a:lnTo>
                <a:lnTo>
                  <a:pt x="1012" y="2836"/>
                </a:lnTo>
                <a:lnTo>
                  <a:pt x="997" y="2802"/>
                </a:lnTo>
                <a:lnTo>
                  <a:pt x="983" y="2771"/>
                </a:lnTo>
                <a:lnTo>
                  <a:pt x="973" y="2752"/>
                </a:lnTo>
                <a:lnTo>
                  <a:pt x="960" y="2739"/>
                </a:lnTo>
                <a:lnTo>
                  <a:pt x="946" y="2728"/>
                </a:lnTo>
                <a:lnTo>
                  <a:pt x="929" y="2721"/>
                </a:lnTo>
                <a:lnTo>
                  <a:pt x="911" y="2715"/>
                </a:lnTo>
                <a:lnTo>
                  <a:pt x="892" y="2711"/>
                </a:lnTo>
                <a:lnTo>
                  <a:pt x="871" y="2708"/>
                </a:lnTo>
                <a:lnTo>
                  <a:pt x="848" y="2705"/>
                </a:lnTo>
                <a:lnTo>
                  <a:pt x="826" y="2699"/>
                </a:lnTo>
                <a:lnTo>
                  <a:pt x="802" y="2692"/>
                </a:lnTo>
                <a:lnTo>
                  <a:pt x="777" y="2681"/>
                </a:lnTo>
                <a:lnTo>
                  <a:pt x="752" y="2668"/>
                </a:lnTo>
                <a:lnTo>
                  <a:pt x="727" y="2649"/>
                </a:lnTo>
                <a:lnTo>
                  <a:pt x="701" y="2624"/>
                </a:lnTo>
                <a:lnTo>
                  <a:pt x="675" y="2594"/>
                </a:lnTo>
                <a:lnTo>
                  <a:pt x="673" y="2595"/>
                </a:lnTo>
                <a:lnTo>
                  <a:pt x="666" y="2598"/>
                </a:lnTo>
                <a:lnTo>
                  <a:pt x="654" y="2601"/>
                </a:lnTo>
                <a:lnTo>
                  <a:pt x="640" y="2605"/>
                </a:lnTo>
                <a:lnTo>
                  <a:pt x="624" y="2611"/>
                </a:lnTo>
                <a:lnTo>
                  <a:pt x="606" y="2617"/>
                </a:lnTo>
                <a:lnTo>
                  <a:pt x="588" y="2623"/>
                </a:lnTo>
                <a:lnTo>
                  <a:pt x="571" y="2629"/>
                </a:lnTo>
                <a:lnTo>
                  <a:pt x="555" y="2634"/>
                </a:lnTo>
                <a:lnTo>
                  <a:pt x="541" y="2639"/>
                </a:lnTo>
                <a:lnTo>
                  <a:pt x="532" y="2643"/>
                </a:lnTo>
                <a:lnTo>
                  <a:pt x="495" y="2654"/>
                </a:lnTo>
                <a:lnTo>
                  <a:pt x="458" y="2659"/>
                </a:lnTo>
                <a:lnTo>
                  <a:pt x="418" y="2659"/>
                </a:lnTo>
                <a:lnTo>
                  <a:pt x="379" y="2653"/>
                </a:lnTo>
                <a:lnTo>
                  <a:pt x="340" y="2642"/>
                </a:lnTo>
                <a:lnTo>
                  <a:pt x="302" y="2627"/>
                </a:lnTo>
                <a:lnTo>
                  <a:pt x="263" y="2609"/>
                </a:lnTo>
                <a:lnTo>
                  <a:pt x="226" y="2587"/>
                </a:lnTo>
                <a:lnTo>
                  <a:pt x="190" y="2562"/>
                </a:lnTo>
                <a:lnTo>
                  <a:pt x="157" y="2534"/>
                </a:lnTo>
                <a:lnTo>
                  <a:pt x="126" y="2504"/>
                </a:lnTo>
                <a:lnTo>
                  <a:pt x="98" y="2472"/>
                </a:lnTo>
                <a:lnTo>
                  <a:pt x="73" y="2439"/>
                </a:lnTo>
                <a:lnTo>
                  <a:pt x="52" y="2405"/>
                </a:lnTo>
                <a:lnTo>
                  <a:pt x="35" y="2370"/>
                </a:lnTo>
                <a:lnTo>
                  <a:pt x="22" y="2336"/>
                </a:lnTo>
                <a:lnTo>
                  <a:pt x="13" y="2300"/>
                </a:lnTo>
                <a:lnTo>
                  <a:pt x="5" y="2263"/>
                </a:lnTo>
                <a:lnTo>
                  <a:pt x="2" y="2224"/>
                </a:lnTo>
                <a:lnTo>
                  <a:pt x="0" y="2184"/>
                </a:lnTo>
                <a:lnTo>
                  <a:pt x="2" y="2145"/>
                </a:lnTo>
                <a:lnTo>
                  <a:pt x="6" y="2105"/>
                </a:lnTo>
                <a:lnTo>
                  <a:pt x="15" y="2066"/>
                </a:lnTo>
                <a:lnTo>
                  <a:pt x="25" y="2027"/>
                </a:lnTo>
                <a:lnTo>
                  <a:pt x="38" y="1991"/>
                </a:lnTo>
                <a:lnTo>
                  <a:pt x="55" y="1958"/>
                </a:lnTo>
                <a:lnTo>
                  <a:pt x="74" y="1926"/>
                </a:lnTo>
                <a:lnTo>
                  <a:pt x="98" y="1897"/>
                </a:lnTo>
                <a:lnTo>
                  <a:pt x="123" y="1873"/>
                </a:lnTo>
                <a:lnTo>
                  <a:pt x="152" y="1852"/>
                </a:lnTo>
                <a:lnTo>
                  <a:pt x="184" y="1836"/>
                </a:lnTo>
                <a:lnTo>
                  <a:pt x="317" y="1781"/>
                </a:lnTo>
                <a:lnTo>
                  <a:pt x="443" y="1725"/>
                </a:lnTo>
                <a:lnTo>
                  <a:pt x="562" y="1670"/>
                </a:lnTo>
                <a:lnTo>
                  <a:pt x="672" y="1614"/>
                </a:lnTo>
                <a:lnTo>
                  <a:pt x="776" y="1559"/>
                </a:lnTo>
                <a:lnTo>
                  <a:pt x="873" y="1505"/>
                </a:lnTo>
                <a:lnTo>
                  <a:pt x="963" y="1450"/>
                </a:lnTo>
                <a:lnTo>
                  <a:pt x="1047" y="1396"/>
                </a:lnTo>
                <a:lnTo>
                  <a:pt x="1124" y="1342"/>
                </a:lnTo>
                <a:lnTo>
                  <a:pt x="1197" y="1289"/>
                </a:lnTo>
                <a:lnTo>
                  <a:pt x="1264" y="1236"/>
                </a:lnTo>
                <a:lnTo>
                  <a:pt x="1324" y="1183"/>
                </a:lnTo>
                <a:lnTo>
                  <a:pt x="1380" y="1131"/>
                </a:lnTo>
                <a:lnTo>
                  <a:pt x="1431" y="1080"/>
                </a:lnTo>
                <a:lnTo>
                  <a:pt x="1478" y="1030"/>
                </a:lnTo>
                <a:lnTo>
                  <a:pt x="1521" y="980"/>
                </a:lnTo>
                <a:lnTo>
                  <a:pt x="1559" y="930"/>
                </a:lnTo>
                <a:lnTo>
                  <a:pt x="1593" y="881"/>
                </a:lnTo>
                <a:lnTo>
                  <a:pt x="1624" y="834"/>
                </a:lnTo>
                <a:lnTo>
                  <a:pt x="1651" y="787"/>
                </a:lnTo>
                <a:lnTo>
                  <a:pt x="1676" y="742"/>
                </a:lnTo>
                <a:lnTo>
                  <a:pt x="1698" y="696"/>
                </a:lnTo>
                <a:lnTo>
                  <a:pt x="1716" y="653"/>
                </a:lnTo>
                <a:lnTo>
                  <a:pt x="1733" y="610"/>
                </a:lnTo>
                <a:lnTo>
                  <a:pt x="1748" y="567"/>
                </a:lnTo>
                <a:lnTo>
                  <a:pt x="1761" y="527"/>
                </a:lnTo>
                <a:lnTo>
                  <a:pt x="1772" y="487"/>
                </a:lnTo>
                <a:lnTo>
                  <a:pt x="1782" y="449"/>
                </a:lnTo>
                <a:lnTo>
                  <a:pt x="1791" y="411"/>
                </a:lnTo>
                <a:lnTo>
                  <a:pt x="1800" y="375"/>
                </a:lnTo>
                <a:lnTo>
                  <a:pt x="1807" y="340"/>
                </a:lnTo>
                <a:lnTo>
                  <a:pt x="1815" y="307"/>
                </a:lnTo>
                <a:lnTo>
                  <a:pt x="1822" y="274"/>
                </a:lnTo>
                <a:lnTo>
                  <a:pt x="1830" y="243"/>
                </a:lnTo>
                <a:lnTo>
                  <a:pt x="1837" y="215"/>
                </a:lnTo>
                <a:lnTo>
                  <a:pt x="1845" y="187"/>
                </a:lnTo>
                <a:lnTo>
                  <a:pt x="1855" y="161"/>
                </a:lnTo>
                <a:lnTo>
                  <a:pt x="1867" y="137"/>
                </a:lnTo>
                <a:lnTo>
                  <a:pt x="1878" y="113"/>
                </a:lnTo>
                <a:lnTo>
                  <a:pt x="1893" y="92"/>
                </a:lnTo>
                <a:lnTo>
                  <a:pt x="1909" y="72"/>
                </a:lnTo>
                <a:lnTo>
                  <a:pt x="1927" y="55"/>
                </a:lnTo>
                <a:lnTo>
                  <a:pt x="1947" y="39"/>
                </a:lnTo>
                <a:lnTo>
                  <a:pt x="1971" y="24"/>
                </a:lnTo>
                <a:lnTo>
                  <a:pt x="1997" y="12"/>
                </a:lnTo>
                <a:lnTo>
                  <a:pt x="2028" y="3"/>
                </a:lnTo>
                <a:lnTo>
                  <a:pt x="2061" y="0"/>
                </a:lnTo>
                <a:close/>
              </a:path>
            </a:pathLst>
          </a:custGeom>
          <a:solidFill>
            <a:schemeClr val="accent4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59760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Chart 8"/>
          <p:cNvGraphicFramePr/>
          <p:nvPr>
            <p:extLst>
              <p:ext uri="{D42A27DB-BD31-4B8C-83A1-F6EECF244321}">
                <p14:modId xmlns:p14="http://schemas.microsoft.com/office/powerpoint/2010/main" val="2612254887"/>
              </p:ext>
            </p:extLst>
          </p:nvPr>
        </p:nvGraphicFramePr>
        <p:xfrm>
          <a:off x="803832" y="1969424"/>
          <a:ext cx="6328658" cy="46948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1116104" y="996783"/>
            <a:ext cx="567508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Title Goes Here</a:t>
            </a:r>
            <a:endParaRPr lang="en-US" sz="44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905647" y="1709483"/>
            <a:ext cx="609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 Enter your text here</a:t>
            </a:r>
            <a:endParaRPr lang="en-US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7837714" y="0"/>
            <a:ext cx="4354286" cy="6858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8352972" y="2188029"/>
            <a:ext cx="3323771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8352972" y="4669971"/>
            <a:ext cx="3323771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6" name="Chart 15"/>
          <p:cNvGraphicFramePr/>
          <p:nvPr>
            <p:extLst>
              <p:ext uri="{D42A27DB-BD31-4B8C-83A1-F6EECF244321}">
                <p14:modId xmlns:p14="http://schemas.microsoft.com/office/powerpoint/2010/main" val="2723350599"/>
              </p:ext>
            </p:extLst>
          </p:nvPr>
        </p:nvGraphicFramePr>
        <p:xfrm>
          <a:off x="8098970" y="2608035"/>
          <a:ext cx="3831774" cy="172318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7" name="Chart 16"/>
          <p:cNvGraphicFramePr/>
          <p:nvPr>
            <p:extLst>
              <p:ext uri="{D42A27DB-BD31-4B8C-83A1-F6EECF244321}">
                <p14:modId xmlns:p14="http://schemas.microsoft.com/office/powerpoint/2010/main" val="330233926"/>
              </p:ext>
            </p:extLst>
          </p:nvPr>
        </p:nvGraphicFramePr>
        <p:xfrm>
          <a:off x="8098970" y="313675"/>
          <a:ext cx="3831774" cy="172318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8" name="Chart 17"/>
          <p:cNvGraphicFramePr/>
          <p:nvPr>
            <p:extLst>
              <p:ext uri="{D42A27DB-BD31-4B8C-83A1-F6EECF244321}">
                <p14:modId xmlns:p14="http://schemas.microsoft.com/office/powerpoint/2010/main" val="614183385"/>
              </p:ext>
            </p:extLst>
          </p:nvPr>
        </p:nvGraphicFramePr>
        <p:xfrm>
          <a:off x="8098970" y="4902395"/>
          <a:ext cx="3831774" cy="172318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18394804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9" name="Chart 18"/>
          <p:cNvGraphicFramePr/>
          <p:nvPr>
            <p:extLst>
              <p:ext uri="{D42A27DB-BD31-4B8C-83A1-F6EECF244321}">
                <p14:modId xmlns:p14="http://schemas.microsoft.com/office/powerpoint/2010/main" val="2770795873"/>
              </p:ext>
            </p:extLst>
          </p:nvPr>
        </p:nvGraphicFramePr>
        <p:xfrm>
          <a:off x="1168399" y="1901371"/>
          <a:ext cx="9855202" cy="430953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0" name="TextBox 19"/>
          <p:cNvSpPr txBox="1"/>
          <p:nvPr/>
        </p:nvSpPr>
        <p:spPr>
          <a:xfrm>
            <a:off x="3258457" y="595863"/>
            <a:ext cx="567508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Title Goes Here</a:t>
            </a:r>
            <a:endParaRPr lang="en-US" sz="44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1661884" y="1307069"/>
            <a:ext cx="886823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 You can replace this text. Enter your text here</a:t>
            </a:r>
            <a:endParaRPr lang="en-US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270827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Chart 8"/>
          <p:cNvGraphicFramePr/>
          <p:nvPr>
            <p:extLst>
              <p:ext uri="{D42A27DB-BD31-4B8C-83A1-F6EECF244321}">
                <p14:modId xmlns:p14="http://schemas.microsoft.com/office/powerpoint/2010/main" val="2526531191"/>
              </p:ext>
            </p:extLst>
          </p:nvPr>
        </p:nvGraphicFramePr>
        <p:xfrm>
          <a:off x="595087" y="2111116"/>
          <a:ext cx="6171452" cy="404948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1055166" y="808096"/>
            <a:ext cx="567508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Title Goes Here</a:t>
            </a:r>
            <a:endParaRPr lang="en-US" sz="44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844709" y="1520796"/>
            <a:ext cx="609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 Enter your text here</a:t>
            </a:r>
            <a:endParaRPr lang="en-US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4" name="Group 13"/>
          <p:cNvGrpSpPr/>
          <p:nvPr/>
        </p:nvGrpSpPr>
        <p:grpSpPr>
          <a:xfrm>
            <a:off x="7358742" y="1839326"/>
            <a:ext cx="4833258" cy="1117600"/>
            <a:chOff x="7765144" y="1291771"/>
            <a:chExt cx="4426857" cy="928915"/>
          </a:xfrm>
          <a:solidFill>
            <a:schemeClr val="accent1"/>
          </a:solidFill>
        </p:grpSpPr>
        <p:sp>
          <p:nvSpPr>
            <p:cNvPr id="12" name="Rectangle 11"/>
            <p:cNvSpPr/>
            <p:nvPr/>
          </p:nvSpPr>
          <p:spPr>
            <a:xfrm>
              <a:off x="8229601" y="1291771"/>
              <a:ext cx="3962400" cy="92891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Oval 12"/>
            <p:cNvSpPr/>
            <p:nvPr/>
          </p:nvSpPr>
          <p:spPr>
            <a:xfrm>
              <a:off x="7765144" y="1291771"/>
              <a:ext cx="932688" cy="92891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7358742" y="3356068"/>
            <a:ext cx="4833258" cy="1117600"/>
            <a:chOff x="7765144" y="1291771"/>
            <a:chExt cx="4426857" cy="928915"/>
          </a:xfrm>
          <a:solidFill>
            <a:schemeClr val="accent2"/>
          </a:solidFill>
        </p:grpSpPr>
        <p:sp>
          <p:nvSpPr>
            <p:cNvPr id="16" name="Rectangle 15"/>
            <p:cNvSpPr/>
            <p:nvPr/>
          </p:nvSpPr>
          <p:spPr>
            <a:xfrm>
              <a:off x="8229601" y="1291771"/>
              <a:ext cx="3962400" cy="92891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Oval 16"/>
            <p:cNvSpPr/>
            <p:nvPr/>
          </p:nvSpPr>
          <p:spPr>
            <a:xfrm>
              <a:off x="7765144" y="1291771"/>
              <a:ext cx="932688" cy="92891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7358742" y="4872810"/>
            <a:ext cx="4833258" cy="1117600"/>
            <a:chOff x="7765144" y="1291771"/>
            <a:chExt cx="4426857" cy="928915"/>
          </a:xfrm>
          <a:solidFill>
            <a:schemeClr val="accent3"/>
          </a:solidFill>
        </p:grpSpPr>
        <p:sp>
          <p:nvSpPr>
            <p:cNvPr id="19" name="Rectangle 18"/>
            <p:cNvSpPr/>
            <p:nvPr/>
          </p:nvSpPr>
          <p:spPr>
            <a:xfrm>
              <a:off x="8229601" y="1291771"/>
              <a:ext cx="3962400" cy="92891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Oval 19"/>
            <p:cNvSpPr/>
            <p:nvPr/>
          </p:nvSpPr>
          <p:spPr>
            <a:xfrm>
              <a:off x="7765144" y="1291771"/>
              <a:ext cx="932688" cy="92891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4" name="Oval 23"/>
          <p:cNvSpPr/>
          <p:nvPr/>
        </p:nvSpPr>
        <p:spPr>
          <a:xfrm>
            <a:off x="7510552" y="1986646"/>
            <a:ext cx="822960" cy="82296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01</a:t>
            </a:r>
            <a:endParaRPr lang="en-US" sz="28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Oval 24"/>
          <p:cNvSpPr/>
          <p:nvPr/>
        </p:nvSpPr>
        <p:spPr>
          <a:xfrm>
            <a:off x="7510552" y="3503388"/>
            <a:ext cx="822960" cy="82296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02</a:t>
            </a:r>
            <a:endParaRPr lang="en-US" sz="2800" b="1" dirty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Oval 25"/>
          <p:cNvSpPr/>
          <p:nvPr/>
        </p:nvSpPr>
        <p:spPr>
          <a:xfrm>
            <a:off x="7510552" y="5020130"/>
            <a:ext cx="822960" cy="82296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03</a:t>
            </a:r>
            <a:endParaRPr lang="en-US" sz="2800" b="1" dirty="0">
              <a:solidFill>
                <a:schemeClr val="accent3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8485322" y="2074960"/>
            <a:ext cx="307414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 </a:t>
            </a:r>
          </a:p>
          <a:p>
            <a:r>
              <a:rPr lang="en-US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Enter your text here</a:t>
            </a:r>
            <a:endParaRPr lang="en-US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8485322" y="3591702"/>
            <a:ext cx="307414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 </a:t>
            </a:r>
          </a:p>
          <a:p>
            <a:r>
              <a:rPr lang="en-US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Enter your text here</a:t>
            </a:r>
            <a:endParaRPr lang="en-US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8485322" y="5108444"/>
            <a:ext cx="307414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 </a:t>
            </a:r>
          </a:p>
          <a:p>
            <a:r>
              <a:rPr lang="en-US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Enter your text here</a:t>
            </a:r>
            <a:endParaRPr lang="en-US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374800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/>
        </p:nvCxnSpPr>
        <p:spPr>
          <a:xfrm>
            <a:off x="6096000" y="983343"/>
            <a:ext cx="0" cy="4891314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 rot="5400000">
            <a:off x="6096000" y="-1508760"/>
            <a:ext cx="0" cy="987552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8" name="Chart 7"/>
          <p:cNvGraphicFramePr/>
          <p:nvPr>
            <p:extLst>
              <p:ext uri="{D42A27DB-BD31-4B8C-83A1-F6EECF244321}">
                <p14:modId xmlns:p14="http://schemas.microsoft.com/office/powerpoint/2010/main" val="2602420568"/>
              </p:ext>
            </p:extLst>
          </p:nvPr>
        </p:nvGraphicFramePr>
        <p:xfrm>
          <a:off x="6528356" y="656772"/>
          <a:ext cx="4360261" cy="27722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9" name="Chart 8"/>
          <p:cNvGraphicFramePr/>
          <p:nvPr>
            <p:extLst>
              <p:ext uri="{D42A27DB-BD31-4B8C-83A1-F6EECF244321}">
                <p14:modId xmlns:p14="http://schemas.microsoft.com/office/powerpoint/2010/main" val="3629824239"/>
              </p:ext>
            </p:extLst>
          </p:nvPr>
        </p:nvGraphicFramePr>
        <p:xfrm>
          <a:off x="6400800" y="3559629"/>
          <a:ext cx="4299110" cy="273160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0" name="Chart 9"/>
          <p:cNvGraphicFramePr/>
          <p:nvPr>
            <p:extLst>
              <p:ext uri="{D42A27DB-BD31-4B8C-83A1-F6EECF244321}">
                <p14:modId xmlns:p14="http://schemas.microsoft.com/office/powerpoint/2010/main" val="3691928106"/>
              </p:ext>
            </p:extLst>
          </p:nvPr>
        </p:nvGraphicFramePr>
        <p:xfrm>
          <a:off x="1535612" y="585412"/>
          <a:ext cx="4313644" cy="28435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1" name="Chart 10"/>
          <p:cNvGraphicFramePr/>
          <p:nvPr>
            <p:extLst>
              <p:ext uri="{D42A27DB-BD31-4B8C-83A1-F6EECF244321}">
                <p14:modId xmlns:p14="http://schemas.microsoft.com/office/powerpoint/2010/main" val="2079455002"/>
              </p:ext>
            </p:extLst>
          </p:nvPr>
        </p:nvGraphicFramePr>
        <p:xfrm>
          <a:off x="1538514" y="3643086"/>
          <a:ext cx="3860799" cy="27141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14365819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1589" y="-10015"/>
            <a:ext cx="12185651" cy="6868015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 sz="2398" dirty="0">
              <a:solidFill>
                <a:prstClr val="white"/>
              </a:solidFill>
            </a:endParaRPr>
          </a:p>
        </p:txBody>
      </p:sp>
      <p:sp>
        <p:nvSpPr>
          <p:cNvPr id="14" name="Rounded Rectangle 13">
            <a:hlinkClick r:id="rId3"/>
          </p:cNvPr>
          <p:cNvSpPr/>
          <p:nvPr/>
        </p:nvSpPr>
        <p:spPr>
          <a:xfrm>
            <a:off x="7466887" y="4650414"/>
            <a:ext cx="2838343" cy="609282"/>
          </a:xfrm>
          <a:prstGeom prst="round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398" b="1" dirty="0">
                <a:solidFill>
                  <a:prstClr val="white"/>
                </a:solidFill>
              </a:rPr>
              <a:t>SUBSCRIBE NOW</a:t>
            </a:r>
            <a:endParaRPr lang="es-UY" sz="2398" b="1" dirty="0">
              <a:solidFill>
                <a:prstClr val="white"/>
              </a:solidFill>
            </a:endParaRPr>
          </a:p>
        </p:txBody>
      </p:sp>
      <p:sp>
        <p:nvSpPr>
          <p:cNvPr id="17" name="Freeform 19"/>
          <p:cNvSpPr>
            <a:spLocks noChangeAspect="1" noEditPoints="1"/>
          </p:cNvSpPr>
          <p:nvPr/>
        </p:nvSpPr>
        <p:spPr bwMode="auto">
          <a:xfrm rot="7401880">
            <a:off x="10477967" y="4034684"/>
            <a:ext cx="1843715" cy="742564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392" tIns="45696" rIns="91392" bIns="45696" numCol="1" anchor="t" anchorCtr="0" compatLnSpc="1">
            <a:prstTxWarp prst="textNoShape">
              <a:avLst/>
            </a:prstTxWarp>
          </a:bodyPr>
          <a:lstStyle/>
          <a:p>
            <a:endParaRPr lang="en-US" sz="2398">
              <a:solidFill>
                <a:prstClr val="black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888612" y="3362300"/>
            <a:ext cx="4154200" cy="338378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r>
              <a:rPr lang="en-US" sz="1600" dirty="0">
                <a:solidFill>
                  <a:prstClr val="white"/>
                </a:solidFill>
              </a:rPr>
              <a:t>Apply this coupon code during sign up</a:t>
            </a:r>
            <a:endParaRPr lang="es-UY" sz="1600" dirty="0">
              <a:solidFill>
                <a:prstClr val="white"/>
              </a:solidFill>
            </a:endParaRPr>
          </a:p>
        </p:txBody>
      </p:sp>
      <p:grpSp>
        <p:nvGrpSpPr>
          <p:cNvPr id="22" name="Group 21"/>
          <p:cNvGrpSpPr>
            <a:grpSpLocks noChangeAspect="1"/>
          </p:cNvGrpSpPr>
          <p:nvPr/>
        </p:nvGrpSpPr>
        <p:grpSpPr bwMode="auto">
          <a:xfrm>
            <a:off x="831993" y="709782"/>
            <a:ext cx="4322294" cy="3576973"/>
            <a:chOff x="507" y="1182"/>
            <a:chExt cx="3091" cy="2558"/>
          </a:xfrm>
        </p:grpSpPr>
        <p:sp>
          <p:nvSpPr>
            <p:cNvPr id="23" name="AutoShape 3"/>
            <p:cNvSpPr>
              <a:spLocks noChangeAspect="1" noChangeArrowheads="1" noTextEdit="1"/>
            </p:cNvSpPr>
            <p:nvPr/>
          </p:nvSpPr>
          <p:spPr bwMode="auto">
            <a:xfrm>
              <a:off x="507" y="1183"/>
              <a:ext cx="3044" cy="25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392" tIns="45696" rIns="91392" bIns="45696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" name="Freeform 5"/>
            <p:cNvSpPr>
              <a:spLocks/>
            </p:cNvSpPr>
            <p:nvPr/>
          </p:nvSpPr>
          <p:spPr bwMode="auto">
            <a:xfrm>
              <a:off x="1700" y="3289"/>
              <a:ext cx="669" cy="364"/>
            </a:xfrm>
            <a:custGeom>
              <a:avLst/>
              <a:gdLst>
                <a:gd name="T0" fmla="*/ 659 w 659"/>
                <a:gd name="T1" fmla="*/ 364 h 364"/>
                <a:gd name="T2" fmla="*/ 0 w 659"/>
                <a:gd name="T3" fmla="*/ 364 h 364"/>
                <a:gd name="T4" fmla="*/ 51 w 659"/>
                <a:gd name="T5" fmla="*/ 0 h 364"/>
                <a:gd name="T6" fmla="*/ 612 w 659"/>
                <a:gd name="T7" fmla="*/ 0 h 364"/>
                <a:gd name="T8" fmla="*/ 659 w 659"/>
                <a:gd name="T9" fmla="*/ 364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364">
                  <a:moveTo>
                    <a:pt x="659" y="364"/>
                  </a:moveTo>
                  <a:lnTo>
                    <a:pt x="0" y="364"/>
                  </a:lnTo>
                  <a:lnTo>
                    <a:pt x="51" y="0"/>
                  </a:lnTo>
                  <a:lnTo>
                    <a:pt x="612" y="0"/>
                  </a:lnTo>
                  <a:lnTo>
                    <a:pt x="659" y="364"/>
                  </a:lnTo>
                  <a:close/>
                </a:path>
              </a:pathLst>
            </a:custGeom>
            <a:solidFill>
              <a:srgbClr val="D3D0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92" tIns="45696" rIns="91392" bIns="45696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" name="Freeform 6"/>
            <p:cNvSpPr>
              <a:spLocks/>
            </p:cNvSpPr>
            <p:nvPr/>
          </p:nvSpPr>
          <p:spPr bwMode="auto">
            <a:xfrm>
              <a:off x="1652" y="3645"/>
              <a:ext cx="765" cy="94"/>
            </a:xfrm>
            <a:custGeom>
              <a:avLst/>
              <a:gdLst>
                <a:gd name="T0" fmla="*/ 758 w 772"/>
                <a:gd name="T1" fmla="*/ 96 h 96"/>
                <a:gd name="T2" fmla="*/ 12 w 772"/>
                <a:gd name="T3" fmla="*/ 96 h 96"/>
                <a:gd name="T4" fmla="*/ 0 w 772"/>
                <a:gd name="T5" fmla="*/ 84 h 96"/>
                <a:gd name="T6" fmla="*/ 2 w 772"/>
                <a:gd name="T7" fmla="*/ 78 h 96"/>
                <a:gd name="T8" fmla="*/ 48 w 772"/>
                <a:gd name="T9" fmla="*/ 5 h 96"/>
                <a:gd name="T10" fmla="*/ 58 w 772"/>
                <a:gd name="T11" fmla="*/ 0 h 96"/>
                <a:gd name="T12" fmla="*/ 715 w 772"/>
                <a:gd name="T13" fmla="*/ 0 h 96"/>
                <a:gd name="T14" fmla="*/ 725 w 772"/>
                <a:gd name="T15" fmla="*/ 6 h 96"/>
                <a:gd name="T16" fmla="*/ 768 w 772"/>
                <a:gd name="T17" fmla="*/ 78 h 96"/>
                <a:gd name="T18" fmla="*/ 764 w 772"/>
                <a:gd name="T19" fmla="*/ 95 h 96"/>
                <a:gd name="T20" fmla="*/ 758 w 772"/>
                <a:gd name="T21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2" h="96">
                  <a:moveTo>
                    <a:pt x="758" y="96"/>
                  </a:moveTo>
                  <a:cubicBezTo>
                    <a:pt x="12" y="96"/>
                    <a:pt x="12" y="96"/>
                    <a:pt x="12" y="96"/>
                  </a:cubicBezTo>
                  <a:cubicBezTo>
                    <a:pt x="5" y="96"/>
                    <a:pt x="0" y="91"/>
                    <a:pt x="0" y="84"/>
                  </a:cubicBezTo>
                  <a:cubicBezTo>
                    <a:pt x="0" y="82"/>
                    <a:pt x="0" y="80"/>
                    <a:pt x="2" y="78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50" y="2"/>
                    <a:pt x="54" y="0"/>
                    <a:pt x="58" y="0"/>
                  </a:cubicBezTo>
                  <a:cubicBezTo>
                    <a:pt x="715" y="0"/>
                    <a:pt x="715" y="0"/>
                    <a:pt x="715" y="0"/>
                  </a:cubicBezTo>
                  <a:cubicBezTo>
                    <a:pt x="719" y="0"/>
                    <a:pt x="723" y="2"/>
                    <a:pt x="725" y="6"/>
                  </a:cubicBezTo>
                  <a:cubicBezTo>
                    <a:pt x="768" y="78"/>
                    <a:pt x="768" y="78"/>
                    <a:pt x="768" y="78"/>
                  </a:cubicBezTo>
                  <a:cubicBezTo>
                    <a:pt x="772" y="84"/>
                    <a:pt x="770" y="91"/>
                    <a:pt x="764" y="95"/>
                  </a:cubicBezTo>
                  <a:cubicBezTo>
                    <a:pt x="762" y="96"/>
                    <a:pt x="760" y="96"/>
                    <a:pt x="758" y="96"/>
                  </a:cubicBezTo>
                  <a:close/>
                </a:path>
              </a:pathLst>
            </a:custGeom>
            <a:solidFill>
              <a:srgbClr val="BFBD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92" tIns="45696" rIns="91392" bIns="45696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" name="Freeform 7"/>
            <p:cNvSpPr>
              <a:spLocks/>
            </p:cNvSpPr>
            <p:nvPr/>
          </p:nvSpPr>
          <p:spPr bwMode="auto">
            <a:xfrm>
              <a:off x="507" y="1182"/>
              <a:ext cx="3090" cy="1885"/>
            </a:xfrm>
            <a:custGeom>
              <a:avLst/>
              <a:gdLst>
                <a:gd name="T0" fmla="*/ 3056 w 3114"/>
                <a:gd name="T1" fmla="*/ 0 h 1928"/>
                <a:gd name="T2" fmla="*/ 56 w 3114"/>
                <a:gd name="T3" fmla="*/ 0 h 1928"/>
                <a:gd name="T4" fmla="*/ 0 w 3114"/>
                <a:gd name="T5" fmla="*/ 56 h 1928"/>
                <a:gd name="T6" fmla="*/ 0 w 3114"/>
                <a:gd name="T7" fmla="*/ 1928 h 1928"/>
                <a:gd name="T8" fmla="*/ 3114 w 3114"/>
                <a:gd name="T9" fmla="*/ 1928 h 1928"/>
                <a:gd name="T10" fmla="*/ 3112 w 3114"/>
                <a:gd name="T11" fmla="*/ 56 h 1928"/>
                <a:gd name="T12" fmla="*/ 3056 w 3114"/>
                <a:gd name="T13" fmla="*/ 0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1928">
                  <a:moveTo>
                    <a:pt x="3056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25" y="0"/>
                    <a:pt x="0" y="26"/>
                    <a:pt x="0" y="56"/>
                  </a:cubicBezTo>
                  <a:cubicBezTo>
                    <a:pt x="0" y="56"/>
                    <a:pt x="0" y="1910"/>
                    <a:pt x="0" y="1928"/>
                  </a:cubicBezTo>
                  <a:cubicBezTo>
                    <a:pt x="3114" y="1928"/>
                    <a:pt x="3114" y="1928"/>
                    <a:pt x="3114" y="1928"/>
                  </a:cubicBezTo>
                  <a:cubicBezTo>
                    <a:pt x="3114" y="1896"/>
                    <a:pt x="3112" y="56"/>
                    <a:pt x="3112" y="56"/>
                  </a:cubicBezTo>
                  <a:cubicBezTo>
                    <a:pt x="3112" y="26"/>
                    <a:pt x="3087" y="0"/>
                    <a:pt x="3056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92" tIns="45696" rIns="91392" bIns="45696" numCol="1" anchor="t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sz="120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/>
              </a:r>
              <a:br>
                <a:rPr lang="en-US" sz="120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</a:br>
              <a:r>
                <a:rPr lang="en-US" sz="120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/>
              </a:r>
              <a:br>
                <a:rPr lang="en-US" sz="120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</a:br>
              <a:r>
                <a:rPr lang="en-US" sz="120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/>
              </a:r>
              <a:br>
                <a:rPr lang="en-US" sz="120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</a:br>
              <a:r>
                <a:rPr lang="en-US" sz="120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/>
              </a:r>
              <a:br>
                <a:rPr lang="en-US" sz="120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</a:br>
              <a:r>
                <a:rPr lang="en-US" sz="120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/>
              </a:r>
              <a:br>
                <a:rPr lang="en-US" sz="120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</a:br>
              <a:r>
                <a:rPr lang="en-US" sz="120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/>
              </a:r>
              <a:br>
                <a:rPr lang="en-US" sz="120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</a:br>
              <a:endParaRPr lang="en-US" sz="1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" name="Freeform 9"/>
            <p:cNvSpPr>
              <a:spLocks/>
            </p:cNvSpPr>
            <p:nvPr/>
          </p:nvSpPr>
          <p:spPr bwMode="auto">
            <a:xfrm>
              <a:off x="508" y="3067"/>
              <a:ext cx="3090" cy="240"/>
            </a:xfrm>
            <a:custGeom>
              <a:avLst/>
              <a:gdLst>
                <a:gd name="T0" fmla="*/ 3061 w 3114"/>
                <a:gd name="T1" fmla="*/ 246 h 246"/>
                <a:gd name="T2" fmla="*/ 56 w 3114"/>
                <a:gd name="T3" fmla="*/ 246 h 246"/>
                <a:gd name="T4" fmla="*/ 0 w 3114"/>
                <a:gd name="T5" fmla="*/ 190 h 246"/>
                <a:gd name="T6" fmla="*/ 0 w 3114"/>
                <a:gd name="T7" fmla="*/ 0 h 246"/>
                <a:gd name="T8" fmla="*/ 3114 w 3114"/>
                <a:gd name="T9" fmla="*/ 0 h 246"/>
                <a:gd name="T10" fmla="*/ 3114 w 3114"/>
                <a:gd name="T11" fmla="*/ 190 h 246"/>
                <a:gd name="T12" fmla="*/ 3061 w 3114"/>
                <a:gd name="T13" fmla="*/ 24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246">
                  <a:moveTo>
                    <a:pt x="3061" y="246"/>
                  </a:moveTo>
                  <a:cubicBezTo>
                    <a:pt x="56" y="246"/>
                    <a:pt x="56" y="246"/>
                    <a:pt x="56" y="246"/>
                  </a:cubicBezTo>
                  <a:cubicBezTo>
                    <a:pt x="25" y="246"/>
                    <a:pt x="0" y="221"/>
                    <a:pt x="0" y="190"/>
                  </a:cubicBezTo>
                  <a:cubicBezTo>
                    <a:pt x="0" y="190"/>
                    <a:pt x="0" y="6"/>
                    <a:pt x="0" y="0"/>
                  </a:cubicBezTo>
                  <a:cubicBezTo>
                    <a:pt x="3114" y="0"/>
                    <a:pt x="3114" y="0"/>
                    <a:pt x="3114" y="0"/>
                  </a:cubicBezTo>
                  <a:cubicBezTo>
                    <a:pt x="3114" y="3"/>
                    <a:pt x="3114" y="190"/>
                    <a:pt x="3114" y="190"/>
                  </a:cubicBezTo>
                  <a:cubicBezTo>
                    <a:pt x="3114" y="221"/>
                    <a:pt x="3092" y="246"/>
                    <a:pt x="3061" y="246"/>
                  </a:cubicBezTo>
                  <a:close/>
                </a:path>
              </a:pathLst>
            </a:custGeom>
            <a:solidFill>
              <a:srgbClr val="EBE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92" tIns="45696" rIns="91392" bIns="45696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" name="Oval 10"/>
            <p:cNvSpPr>
              <a:spLocks noChangeArrowheads="1"/>
            </p:cNvSpPr>
            <p:nvPr/>
          </p:nvSpPr>
          <p:spPr bwMode="auto">
            <a:xfrm>
              <a:off x="1983" y="3140"/>
              <a:ext cx="94" cy="94"/>
            </a:xfrm>
            <a:prstGeom prst="ellipse">
              <a:avLst/>
            </a:prstGeom>
            <a:solidFill>
              <a:srgbClr val="D5D3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92" tIns="45696" rIns="91392" bIns="45696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" name="Oval 11"/>
            <p:cNvSpPr>
              <a:spLocks noChangeArrowheads="1"/>
            </p:cNvSpPr>
            <p:nvPr/>
          </p:nvSpPr>
          <p:spPr bwMode="auto">
            <a:xfrm>
              <a:off x="2011" y="1243"/>
              <a:ext cx="38" cy="37"/>
            </a:xfrm>
            <a:prstGeom prst="ellipse">
              <a:avLst/>
            </a:prstGeom>
            <a:solidFill>
              <a:srgbClr val="6262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92" tIns="45696" rIns="91392" bIns="45696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7619606" y="5342917"/>
            <a:ext cx="2547869" cy="30392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Visit slidemodel.com</a:t>
            </a:r>
          </a:p>
        </p:txBody>
      </p:sp>
      <p:sp>
        <p:nvSpPr>
          <p:cNvPr id="35" name="Rectangle 34"/>
          <p:cNvSpPr/>
          <p:nvPr/>
        </p:nvSpPr>
        <p:spPr>
          <a:xfrm>
            <a:off x="538694" y="4850910"/>
            <a:ext cx="4719325" cy="9077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9812" indent="-169812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prstClr val="white"/>
                </a:solidFill>
              </a:rPr>
              <a:t>Easy to use</a:t>
            </a:r>
          </a:p>
          <a:p>
            <a:pPr marL="169812" indent="-169812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prstClr val="white"/>
                </a:solidFill>
              </a:rPr>
              <a:t>Fully customizable</a:t>
            </a:r>
          </a:p>
          <a:p>
            <a:pPr marL="169812" indent="-169812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prstClr val="white"/>
                </a:solidFill>
              </a:rPr>
              <a:t>Cutting edge designs</a:t>
            </a:r>
          </a:p>
        </p:txBody>
      </p:sp>
      <p:sp>
        <p:nvSpPr>
          <p:cNvPr id="36" name="Rectangle 35"/>
          <p:cNvSpPr/>
          <p:nvPr/>
        </p:nvSpPr>
        <p:spPr>
          <a:xfrm>
            <a:off x="538696" y="4468745"/>
            <a:ext cx="5913729" cy="3692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799" dirty="0">
                <a:solidFill>
                  <a:prstClr val="white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Download PowerPoint templates and save hours of work.</a:t>
            </a: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6" y="6122600"/>
            <a:ext cx="12185651" cy="675573"/>
          </a:xfrm>
          <a:prstGeom prst="rect">
            <a:avLst/>
          </a:prstGeom>
        </p:spPr>
      </p:pic>
      <p:sp>
        <p:nvSpPr>
          <p:cNvPr id="39" name="Up Ribbon 38"/>
          <p:cNvSpPr/>
          <p:nvPr/>
        </p:nvSpPr>
        <p:spPr>
          <a:xfrm>
            <a:off x="6171594" y="1841906"/>
            <a:ext cx="5588236" cy="1368223"/>
          </a:xfrm>
          <a:prstGeom prst="ribbon2">
            <a:avLst>
              <a:gd name="adj1" fmla="val 16667"/>
              <a:gd name="adj2" fmla="val 75000"/>
            </a:avLst>
          </a:prstGeom>
          <a:solidFill>
            <a:srgbClr val="6BC2ED">
              <a:lumMod val="75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14126">
              <a:defRPr/>
            </a:pPr>
            <a:endParaRPr lang="es-UY" sz="2398" kern="0">
              <a:solidFill>
                <a:prstClr val="white"/>
              </a:solidFill>
            </a:endParaRPr>
          </a:p>
        </p:txBody>
      </p:sp>
      <p:pic>
        <p:nvPicPr>
          <p:cNvPr id="40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7027" y="762697"/>
            <a:ext cx="2790391" cy="5282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" name="TextBox 40"/>
          <p:cNvSpPr txBox="1"/>
          <p:nvPr/>
        </p:nvSpPr>
        <p:spPr>
          <a:xfrm>
            <a:off x="7154093" y="2004536"/>
            <a:ext cx="3623247" cy="83056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914126">
              <a:defRPr/>
            </a:pPr>
            <a:r>
              <a:rPr lang="en-US" sz="1600" kern="0" dirty="0">
                <a:solidFill>
                  <a:prstClr val="white"/>
                </a:solidFill>
              </a:rPr>
              <a:t>Coupon Code:</a:t>
            </a:r>
          </a:p>
          <a:p>
            <a:pPr defTabSz="914126">
              <a:defRPr/>
            </a:pPr>
            <a:r>
              <a:rPr lang="en-US" sz="3198" b="1" kern="0" dirty="0">
                <a:solidFill>
                  <a:prstClr val="white"/>
                </a:solidFill>
              </a:rPr>
              <a:t>FREEBUNDLE15</a:t>
            </a:r>
            <a:endParaRPr lang="es-UY" sz="2398" b="1" kern="0" dirty="0">
              <a:solidFill>
                <a:prstClr val="white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6452423" y="1372234"/>
            <a:ext cx="5026583" cy="33846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algn="ctr" defTabSz="914126">
              <a:defRPr/>
            </a:pPr>
            <a:r>
              <a:rPr lang="en-US" sz="1600" kern="0" dirty="0">
                <a:solidFill>
                  <a:prstClr val="white"/>
                </a:solidFill>
              </a:rPr>
              <a:t>Get </a:t>
            </a:r>
            <a:r>
              <a:rPr lang="en-US" sz="1600" b="1" kern="0" dirty="0">
                <a:solidFill>
                  <a:prstClr val="white"/>
                </a:solidFill>
              </a:rPr>
              <a:t>15% discount</a:t>
            </a:r>
            <a:r>
              <a:rPr lang="en-US" sz="1600" kern="0" dirty="0">
                <a:solidFill>
                  <a:prstClr val="white"/>
                </a:solidFill>
              </a:rPr>
              <a:t> from regular price</a:t>
            </a:r>
            <a:endParaRPr lang="es-UY" sz="1600" kern="0" dirty="0">
              <a:solidFill>
                <a:prstClr val="white"/>
              </a:solidFill>
            </a:endParaRPr>
          </a:p>
        </p:txBody>
      </p:sp>
      <p:sp>
        <p:nvSpPr>
          <p:cNvPr id="158" name="Freeform 7"/>
          <p:cNvSpPr>
            <a:spLocks/>
          </p:cNvSpPr>
          <p:nvPr/>
        </p:nvSpPr>
        <p:spPr bwMode="auto">
          <a:xfrm>
            <a:off x="1030075" y="904861"/>
            <a:ext cx="3944450" cy="2312373"/>
          </a:xfrm>
          <a:custGeom>
            <a:avLst/>
            <a:gdLst>
              <a:gd name="T0" fmla="*/ 3056 w 3114"/>
              <a:gd name="T1" fmla="*/ 0 h 1928"/>
              <a:gd name="T2" fmla="*/ 56 w 3114"/>
              <a:gd name="T3" fmla="*/ 0 h 1928"/>
              <a:gd name="T4" fmla="*/ 0 w 3114"/>
              <a:gd name="T5" fmla="*/ 56 h 1928"/>
              <a:gd name="T6" fmla="*/ 0 w 3114"/>
              <a:gd name="T7" fmla="*/ 1928 h 1928"/>
              <a:gd name="T8" fmla="*/ 3114 w 3114"/>
              <a:gd name="T9" fmla="*/ 1928 h 1928"/>
              <a:gd name="T10" fmla="*/ 3112 w 3114"/>
              <a:gd name="T11" fmla="*/ 56 h 1928"/>
              <a:gd name="T12" fmla="*/ 3056 w 3114"/>
              <a:gd name="T13" fmla="*/ 0 h 19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114" h="1928">
                <a:moveTo>
                  <a:pt x="3056" y="0"/>
                </a:moveTo>
                <a:cubicBezTo>
                  <a:pt x="56" y="0"/>
                  <a:pt x="56" y="0"/>
                  <a:pt x="56" y="0"/>
                </a:cubicBezTo>
                <a:cubicBezTo>
                  <a:pt x="25" y="0"/>
                  <a:pt x="0" y="26"/>
                  <a:pt x="0" y="56"/>
                </a:cubicBezTo>
                <a:cubicBezTo>
                  <a:pt x="0" y="56"/>
                  <a:pt x="0" y="1910"/>
                  <a:pt x="0" y="1928"/>
                </a:cubicBezTo>
                <a:cubicBezTo>
                  <a:pt x="3114" y="1928"/>
                  <a:pt x="3114" y="1928"/>
                  <a:pt x="3114" y="1928"/>
                </a:cubicBezTo>
                <a:cubicBezTo>
                  <a:pt x="3114" y="1896"/>
                  <a:pt x="3112" y="56"/>
                  <a:pt x="3112" y="56"/>
                </a:cubicBezTo>
                <a:cubicBezTo>
                  <a:pt x="3112" y="26"/>
                  <a:pt x="3087" y="0"/>
                  <a:pt x="3056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 w="0">
            <a:noFill/>
            <a:prstDash val="solid"/>
            <a:round/>
            <a:headEnd/>
            <a:tailEnd/>
          </a:ln>
          <a:extLst/>
        </p:spPr>
        <p:txBody>
          <a:bodyPr vert="horz" wrap="square" lIns="91416" tIns="45708" rIns="91416" bIns="45708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solidFill>
                <a:prstClr val="black"/>
              </a:solidFill>
            </a:endParaRPr>
          </a:p>
        </p:txBody>
      </p:sp>
      <p:graphicFrame>
        <p:nvGraphicFramePr>
          <p:cNvPr id="27" name="Chart 26"/>
          <p:cNvGraphicFramePr/>
          <p:nvPr>
            <p:extLst>
              <p:ext uri="{D42A27DB-BD31-4B8C-83A1-F6EECF244321}">
                <p14:modId xmlns:p14="http://schemas.microsoft.com/office/powerpoint/2010/main" val="1405062134"/>
              </p:ext>
            </p:extLst>
          </p:nvPr>
        </p:nvGraphicFramePr>
        <p:xfrm>
          <a:off x="714849" y="848124"/>
          <a:ext cx="4540505" cy="24845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</p:spTree>
    <p:extLst>
      <p:ext uri="{BB962C8B-B14F-4D97-AF65-F5344CB8AC3E}">
        <p14:creationId xmlns:p14="http://schemas.microsoft.com/office/powerpoint/2010/main" val="736786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Analysis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227DAC"/>
      </a:accent1>
      <a:accent2>
        <a:srgbClr val="443988"/>
      </a:accent2>
      <a:accent3>
        <a:srgbClr val="9F0052"/>
      </a:accent3>
      <a:accent4>
        <a:srgbClr val="FE4020"/>
      </a:accent4>
      <a:accent5>
        <a:srgbClr val="FFBE00"/>
      </a:accent5>
      <a:accent6>
        <a:srgbClr val="00A9FC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231</TotalTime>
  <Words>378</Words>
  <Application>Microsoft Macintosh PowerPoint</Application>
  <PresentationFormat>Widescreen</PresentationFormat>
  <Paragraphs>51</Paragraphs>
  <Slides>10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6" baseType="lpstr">
      <vt:lpstr>Arial</vt:lpstr>
      <vt:lpstr>Calibri</vt:lpstr>
      <vt:lpstr>Calibri Light</vt:lpstr>
      <vt:lpstr>Open Sans</vt:lpstr>
      <vt:lpstr>Segoe UI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MD Junaed</dc:creator>
  <cp:lastModifiedBy>Catherina Plaza</cp:lastModifiedBy>
  <cp:revision>37</cp:revision>
  <dcterms:created xsi:type="dcterms:W3CDTF">2015-03-31T08:42:03Z</dcterms:created>
  <dcterms:modified xsi:type="dcterms:W3CDTF">2017-01-23T20:18:32Z</dcterms:modified>
</cp:coreProperties>
</file>