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3" r:id="rId2"/>
  </p:sldMasterIdLst>
  <p:notesMasterIdLst>
    <p:notesMasterId r:id="rId7"/>
  </p:notesMasterIdLst>
  <p:sldIdLst>
    <p:sldId id="357" r:id="rId3"/>
    <p:sldId id="358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2FA"/>
    <a:srgbClr val="006699"/>
    <a:srgbClr val="F2F2F2"/>
    <a:srgbClr val="1E477A"/>
    <a:srgbClr val="A35BA4"/>
    <a:srgbClr val="D6362A"/>
    <a:srgbClr val="11A186"/>
    <a:srgbClr val="FCB22D"/>
    <a:srgbClr val="146DC7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35" autoAdjust="0"/>
    <p:restoredTop sz="95574" autoAdjust="0"/>
  </p:normalViewPr>
  <p:slideViewPr>
    <p:cSldViewPr snapToGrid="0">
      <p:cViewPr>
        <p:scale>
          <a:sx n="66" d="100"/>
          <a:sy n="66" d="100"/>
        </p:scale>
        <p:origin x="828" y="21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538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5136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8318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2417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878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9426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9012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4701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5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1513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4871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8326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66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  <p15:guide id="3" pos="382" userDrawn="1">
          <p15:clr>
            <a:srgbClr val="FBAE40"/>
          </p15:clr>
        </p15:guide>
        <p15:guide id="4" pos="7294" userDrawn="1">
          <p15:clr>
            <a:srgbClr val="FBAE40"/>
          </p15:clr>
        </p15:guide>
        <p15:guide id="5" pos="471" userDrawn="1">
          <p15:clr>
            <a:srgbClr val="FBAE40"/>
          </p15:clr>
        </p15:guide>
        <p15:guide id="6" orient="horz" pos="621" userDrawn="1">
          <p15:clr>
            <a:srgbClr val="FBAE40"/>
          </p15:clr>
        </p15:guide>
        <p15:guide id="7" orient="horz" pos="400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7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86BE8-2B7A-E043-A97B-7E62D4942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Roadmap Slide Template</a:t>
            </a:r>
            <a:endParaRPr lang="en-BR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ED905EA-4FBD-204B-833A-8C8FBA141E02}"/>
              </a:ext>
            </a:extLst>
          </p:cNvPr>
          <p:cNvSpPr/>
          <p:nvPr/>
        </p:nvSpPr>
        <p:spPr>
          <a:xfrm>
            <a:off x="512064" y="1353312"/>
            <a:ext cx="1792224" cy="56083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ABCAB41-46CE-BF43-83A8-CF8A903A9469}"/>
              </a:ext>
            </a:extLst>
          </p:cNvPr>
          <p:cNvSpPr/>
          <p:nvPr/>
        </p:nvSpPr>
        <p:spPr>
          <a:xfrm>
            <a:off x="2477413" y="1353312"/>
            <a:ext cx="1658112" cy="56083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4BE2BB4-3523-6540-A061-4A35ED0F348B}"/>
              </a:ext>
            </a:extLst>
          </p:cNvPr>
          <p:cNvSpPr/>
          <p:nvPr/>
        </p:nvSpPr>
        <p:spPr>
          <a:xfrm>
            <a:off x="4290498" y="1353312"/>
            <a:ext cx="1658112" cy="56083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4FFDE19-854E-9047-97F6-12919F92CEF2}"/>
              </a:ext>
            </a:extLst>
          </p:cNvPr>
          <p:cNvSpPr/>
          <p:nvPr/>
        </p:nvSpPr>
        <p:spPr>
          <a:xfrm>
            <a:off x="6112051" y="1353312"/>
            <a:ext cx="1658112" cy="56083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3C79F92-B181-3D43-9ECD-1671BA118C5E}"/>
              </a:ext>
            </a:extLst>
          </p:cNvPr>
          <p:cNvSpPr/>
          <p:nvPr/>
        </p:nvSpPr>
        <p:spPr>
          <a:xfrm>
            <a:off x="7942070" y="1353312"/>
            <a:ext cx="1658112" cy="56083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9C1D68F-F92F-E64C-8786-5CA27301653F}"/>
              </a:ext>
            </a:extLst>
          </p:cNvPr>
          <p:cNvSpPr/>
          <p:nvPr/>
        </p:nvSpPr>
        <p:spPr>
          <a:xfrm>
            <a:off x="9802368" y="1353312"/>
            <a:ext cx="1792224" cy="56083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39AB32C0-9C3F-564C-9AED-610CA14F9E22}"/>
              </a:ext>
            </a:extLst>
          </p:cNvPr>
          <p:cNvSpPr/>
          <p:nvPr/>
        </p:nvSpPr>
        <p:spPr>
          <a:xfrm>
            <a:off x="2477413" y="2089516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B5CDA00-16EC-9E4F-BD24-2D200DAA68D2}"/>
              </a:ext>
            </a:extLst>
          </p:cNvPr>
          <p:cNvSpPr/>
          <p:nvPr/>
        </p:nvSpPr>
        <p:spPr>
          <a:xfrm>
            <a:off x="4290498" y="2089516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FA5E55CF-B353-004A-BBD0-951FEE2AFECE}"/>
              </a:ext>
            </a:extLst>
          </p:cNvPr>
          <p:cNvSpPr/>
          <p:nvPr/>
        </p:nvSpPr>
        <p:spPr>
          <a:xfrm>
            <a:off x="6112051" y="2089516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84469297-920D-DF48-A9D9-4475DC8B92CA}"/>
              </a:ext>
            </a:extLst>
          </p:cNvPr>
          <p:cNvSpPr/>
          <p:nvPr/>
        </p:nvSpPr>
        <p:spPr>
          <a:xfrm>
            <a:off x="7942070" y="2089516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94279822-F5C2-1D48-AF79-BFD342402825}"/>
              </a:ext>
            </a:extLst>
          </p:cNvPr>
          <p:cNvSpPr/>
          <p:nvPr/>
        </p:nvSpPr>
        <p:spPr>
          <a:xfrm>
            <a:off x="9802368" y="2089516"/>
            <a:ext cx="1792224" cy="1328928"/>
          </a:xfrm>
          <a:prstGeom prst="roundRect">
            <a:avLst>
              <a:gd name="adj" fmla="val 1972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17E4611D-4368-854B-AFD1-AB4F20DCE37C}"/>
              </a:ext>
            </a:extLst>
          </p:cNvPr>
          <p:cNvSpPr/>
          <p:nvPr/>
        </p:nvSpPr>
        <p:spPr>
          <a:xfrm>
            <a:off x="2477413" y="3593816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F64BB76D-8825-0C40-99A6-4A7C857400AD}"/>
              </a:ext>
            </a:extLst>
          </p:cNvPr>
          <p:cNvSpPr/>
          <p:nvPr/>
        </p:nvSpPr>
        <p:spPr>
          <a:xfrm>
            <a:off x="4290498" y="3593816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EAE557BA-E035-D14E-9504-866695FC92F9}"/>
              </a:ext>
            </a:extLst>
          </p:cNvPr>
          <p:cNvSpPr/>
          <p:nvPr/>
        </p:nvSpPr>
        <p:spPr>
          <a:xfrm>
            <a:off x="6112051" y="3593816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7010B6C-779F-7C43-81FC-0E369336ACE0}"/>
              </a:ext>
            </a:extLst>
          </p:cNvPr>
          <p:cNvSpPr/>
          <p:nvPr/>
        </p:nvSpPr>
        <p:spPr>
          <a:xfrm>
            <a:off x="7942070" y="3593816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5FAAEC58-10BC-D74E-AF21-440393A5DEF8}"/>
              </a:ext>
            </a:extLst>
          </p:cNvPr>
          <p:cNvSpPr/>
          <p:nvPr/>
        </p:nvSpPr>
        <p:spPr>
          <a:xfrm>
            <a:off x="9802368" y="3593816"/>
            <a:ext cx="1792224" cy="1328928"/>
          </a:xfrm>
          <a:prstGeom prst="roundRect">
            <a:avLst>
              <a:gd name="adj" fmla="val 1972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97C5384F-3A99-D74A-9A45-2B18834A829C}"/>
              </a:ext>
            </a:extLst>
          </p:cNvPr>
          <p:cNvSpPr/>
          <p:nvPr/>
        </p:nvSpPr>
        <p:spPr>
          <a:xfrm>
            <a:off x="2477413" y="5098117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0FBC3DF1-6163-3040-9626-C5611B81D95A}"/>
              </a:ext>
            </a:extLst>
          </p:cNvPr>
          <p:cNvSpPr/>
          <p:nvPr/>
        </p:nvSpPr>
        <p:spPr>
          <a:xfrm>
            <a:off x="4290498" y="5098117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78BC8DF-62ED-DA4C-9DF1-935866B8B439}"/>
              </a:ext>
            </a:extLst>
          </p:cNvPr>
          <p:cNvSpPr/>
          <p:nvPr/>
        </p:nvSpPr>
        <p:spPr>
          <a:xfrm>
            <a:off x="6112051" y="5098117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BF775A91-5E5A-9740-A551-1E2B1B169F73}"/>
              </a:ext>
            </a:extLst>
          </p:cNvPr>
          <p:cNvSpPr/>
          <p:nvPr/>
        </p:nvSpPr>
        <p:spPr>
          <a:xfrm>
            <a:off x="7942070" y="5098117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6000DC3-5017-DE42-A08F-B95FC08448CC}"/>
              </a:ext>
            </a:extLst>
          </p:cNvPr>
          <p:cNvSpPr/>
          <p:nvPr/>
        </p:nvSpPr>
        <p:spPr>
          <a:xfrm>
            <a:off x="9802368" y="5098117"/>
            <a:ext cx="1792224" cy="1328928"/>
          </a:xfrm>
          <a:prstGeom prst="roundRect">
            <a:avLst>
              <a:gd name="adj" fmla="val 1972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A20BA2B-C558-7949-823E-B6AE07631E25}"/>
              </a:ext>
            </a:extLst>
          </p:cNvPr>
          <p:cNvSpPr txBox="1"/>
          <p:nvPr/>
        </p:nvSpPr>
        <p:spPr>
          <a:xfrm>
            <a:off x="2672595" y="1495229"/>
            <a:ext cx="1267749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1</a:t>
            </a:r>
            <a:endParaRPr lang="en-BR" sz="1800" dirty="0">
              <a:solidFill>
                <a:schemeClr val="accent3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98E928E-534C-0A49-BAF8-29CBBC790DC2}"/>
              </a:ext>
            </a:extLst>
          </p:cNvPr>
          <p:cNvSpPr txBox="1"/>
          <p:nvPr/>
        </p:nvSpPr>
        <p:spPr>
          <a:xfrm>
            <a:off x="2699269" y="2280833"/>
            <a:ext cx="1214401" cy="94629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Evaluate infrastructure for cloud migration.</a:t>
            </a:r>
            <a:endParaRPr lang="en-BR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0E9CEEE-E744-6342-A995-93B186772690}"/>
              </a:ext>
            </a:extLst>
          </p:cNvPr>
          <p:cNvSpPr txBox="1"/>
          <p:nvPr/>
        </p:nvSpPr>
        <p:spPr>
          <a:xfrm>
            <a:off x="2571757" y="3736854"/>
            <a:ext cx="1469425" cy="104092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Identify data sources and assess their quality</a:t>
            </a:r>
            <a:endParaRPr lang="en-BR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CC30A44-5B87-804E-829D-9643E3EFD899}"/>
              </a:ext>
            </a:extLst>
          </p:cNvPr>
          <p:cNvSpPr txBox="1"/>
          <p:nvPr/>
        </p:nvSpPr>
        <p:spPr>
          <a:xfrm>
            <a:off x="2498285" y="5437486"/>
            <a:ext cx="1616368" cy="64633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Assess software development practices.</a:t>
            </a:r>
            <a:endParaRPr lang="en-BR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C7FF91D-FDEF-F24D-91F0-935E2FB61400}"/>
              </a:ext>
            </a:extLst>
          </p:cNvPr>
          <p:cNvSpPr txBox="1"/>
          <p:nvPr/>
        </p:nvSpPr>
        <p:spPr>
          <a:xfrm>
            <a:off x="4451634" y="2407005"/>
            <a:ext cx="1335841" cy="6939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Develop a detailed migration plan.</a:t>
            </a:r>
            <a:endParaRPr lang="en-BR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C306BD7-7876-3D49-A42E-B1E643878695}"/>
              </a:ext>
            </a:extLst>
          </p:cNvPr>
          <p:cNvSpPr txBox="1"/>
          <p:nvPr/>
        </p:nvSpPr>
        <p:spPr>
          <a:xfrm>
            <a:off x="4384842" y="3718706"/>
            <a:ext cx="1469425" cy="107721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Define data analytics requirements and develop a plan for analysis.</a:t>
            </a:r>
            <a:endParaRPr lang="en-BR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3E6D1A5-50EB-7146-A9EC-CEF7A95AC9BA}"/>
              </a:ext>
            </a:extLst>
          </p:cNvPr>
          <p:cNvSpPr txBox="1"/>
          <p:nvPr/>
        </p:nvSpPr>
        <p:spPr>
          <a:xfrm>
            <a:off x="4451634" y="5413677"/>
            <a:ext cx="1335841" cy="6939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Develop a DevOps plan.</a:t>
            </a:r>
            <a:endParaRPr lang="en-BR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2304540-A39F-3B42-B17F-114F15804381}"/>
              </a:ext>
            </a:extLst>
          </p:cNvPr>
          <p:cNvSpPr txBox="1"/>
          <p:nvPr/>
        </p:nvSpPr>
        <p:spPr>
          <a:xfrm>
            <a:off x="6206395" y="2280833"/>
            <a:ext cx="1469425" cy="94629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Execute the migration plan with minimal disruption.</a:t>
            </a:r>
            <a:endParaRPr lang="en-BR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9E206B4-851C-8340-87DB-1A64D8F42342}"/>
              </a:ext>
            </a:extLst>
          </p:cNvPr>
          <p:cNvSpPr txBox="1"/>
          <p:nvPr/>
        </p:nvSpPr>
        <p:spPr>
          <a:xfrm>
            <a:off x="6206395" y="3941884"/>
            <a:ext cx="1469425" cy="63086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Implement the data analytics platform.</a:t>
            </a:r>
            <a:endParaRPr lang="en-BR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5BAE116-4AA6-9840-B391-6501D9BA325A}"/>
              </a:ext>
            </a:extLst>
          </p:cNvPr>
          <p:cNvSpPr txBox="1"/>
          <p:nvPr/>
        </p:nvSpPr>
        <p:spPr>
          <a:xfrm>
            <a:off x="6206395" y="5445220"/>
            <a:ext cx="1469425" cy="63086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Implement DevOps tools and processes.</a:t>
            </a:r>
            <a:endParaRPr lang="en-BR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98B1A13-C7CF-A349-B62A-CFDA86B6CBC9}"/>
              </a:ext>
            </a:extLst>
          </p:cNvPr>
          <p:cNvSpPr txBox="1"/>
          <p:nvPr/>
        </p:nvSpPr>
        <p:spPr>
          <a:xfrm>
            <a:off x="7962942" y="2323092"/>
            <a:ext cx="1616368" cy="86177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Optimize cloud infrastructure for performance and cost-effectiveness.</a:t>
            </a:r>
            <a:endParaRPr lang="en-BR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1208C03-33DE-834B-9E42-9924A3759E1C}"/>
              </a:ext>
            </a:extLst>
          </p:cNvPr>
          <p:cNvSpPr txBox="1"/>
          <p:nvPr/>
        </p:nvSpPr>
        <p:spPr>
          <a:xfrm>
            <a:off x="7962942" y="3826428"/>
            <a:ext cx="1616368" cy="86177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Continuously monitor and improve the data analytics platform.</a:t>
            </a:r>
            <a:endParaRPr lang="en-BR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3AB4B32-F903-CF4A-BD2E-484A8B98FA5A}"/>
              </a:ext>
            </a:extLst>
          </p:cNvPr>
          <p:cNvSpPr txBox="1"/>
          <p:nvPr/>
        </p:nvSpPr>
        <p:spPr>
          <a:xfrm>
            <a:off x="7962942" y="5437486"/>
            <a:ext cx="1616368" cy="64633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Continuously improve DevOps processes.</a:t>
            </a:r>
            <a:endParaRPr lang="en-BR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C53BF2D-0400-7045-8C2C-ABEA79DFB5AF}"/>
              </a:ext>
            </a:extLst>
          </p:cNvPr>
          <p:cNvSpPr txBox="1"/>
          <p:nvPr/>
        </p:nvSpPr>
        <p:spPr>
          <a:xfrm>
            <a:off x="4485680" y="1495229"/>
            <a:ext cx="1267749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>
            <a:defPPr>
              <a:defRPr lang="en-US"/>
            </a:defPPr>
            <a:lvl1pPr algn="ctr">
              <a:defRPr sz="18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STEP 2</a:t>
            </a:r>
            <a:endParaRPr lang="en-BR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544ADD0-B428-C744-9E1C-AE817FF63A41}"/>
              </a:ext>
            </a:extLst>
          </p:cNvPr>
          <p:cNvSpPr txBox="1"/>
          <p:nvPr/>
        </p:nvSpPr>
        <p:spPr>
          <a:xfrm>
            <a:off x="6307233" y="1495229"/>
            <a:ext cx="1267749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>
            <a:defPPr>
              <a:defRPr lang="en-US"/>
            </a:defPPr>
            <a:lvl1pPr algn="ctr">
              <a:defRPr sz="18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STEP 3</a:t>
            </a:r>
            <a:endParaRPr lang="en-BR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BC016E-C763-BA46-A43E-D0772991A44F}"/>
              </a:ext>
            </a:extLst>
          </p:cNvPr>
          <p:cNvSpPr txBox="1"/>
          <p:nvPr/>
        </p:nvSpPr>
        <p:spPr>
          <a:xfrm>
            <a:off x="8137252" y="1495229"/>
            <a:ext cx="1267749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>
            <a:defPPr>
              <a:defRPr lang="en-US"/>
            </a:defPPr>
            <a:lvl1pPr algn="ctr">
              <a:defRPr sz="18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STEP 4</a:t>
            </a:r>
            <a:endParaRPr lang="en-BR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BD4E1FC-A087-3A42-8A8C-5399E94AA7B4}"/>
              </a:ext>
            </a:extLst>
          </p:cNvPr>
          <p:cNvSpPr txBox="1"/>
          <p:nvPr/>
        </p:nvSpPr>
        <p:spPr>
          <a:xfrm>
            <a:off x="9854793" y="1356730"/>
            <a:ext cx="1687374" cy="553998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>
            <a:defPPr>
              <a:defRPr lang="en-US"/>
            </a:defPPr>
            <a:lvl1pPr algn="ctr">
              <a:defRPr sz="18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FINAL RESULT</a:t>
            </a:r>
            <a:endParaRPr lang="en-BR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5A1A02F-7024-DB4D-AE20-5D0AD51E531C}"/>
              </a:ext>
            </a:extLst>
          </p:cNvPr>
          <p:cNvSpPr txBox="1"/>
          <p:nvPr/>
        </p:nvSpPr>
        <p:spPr>
          <a:xfrm>
            <a:off x="9890296" y="2430814"/>
            <a:ext cx="1616368" cy="64633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Scalable and cost-effective cloud infrastructure.</a:t>
            </a:r>
            <a:endParaRPr lang="en-BR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6EAAA80-45E2-CB42-90A7-CFA50418D246}"/>
              </a:ext>
            </a:extLst>
          </p:cNvPr>
          <p:cNvSpPr txBox="1"/>
          <p:nvPr/>
        </p:nvSpPr>
        <p:spPr>
          <a:xfrm>
            <a:off x="9890296" y="4041872"/>
            <a:ext cx="1616368" cy="43088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Actionable insights from data analytics.</a:t>
            </a:r>
            <a:endParaRPr lang="en-BR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405CB36-C3D5-C44E-B39B-6ED7C4DFCA01}"/>
              </a:ext>
            </a:extLst>
          </p:cNvPr>
          <p:cNvSpPr txBox="1"/>
          <p:nvPr/>
        </p:nvSpPr>
        <p:spPr>
          <a:xfrm>
            <a:off x="9890296" y="5329764"/>
            <a:ext cx="1616368" cy="86177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Streamlined software development and deployment.</a:t>
            </a:r>
            <a:endParaRPr lang="en-BR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Arrow: Notched Right 2">
            <a:extLst>
              <a:ext uri="{FF2B5EF4-FFF2-40B4-BE49-F238E27FC236}">
                <a16:creationId xmlns:a16="http://schemas.microsoft.com/office/drawing/2014/main" id="{AB03FA3A-2A77-9B82-79BA-DAE86F8B74A4}"/>
              </a:ext>
            </a:extLst>
          </p:cNvPr>
          <p:cNvSpPr/>
          <p:nvPr/>
        </p:nvSpPr>
        <p:spPr>
          <a:xfrm>
            <a:off x="2112598" y="2430814"/>
            <a:ext cx="589074" cy="693948"/>
          </a:xfrm>
          <a:prstGeom prst="notched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Notched Right 10">
            <a:extLst>
              <a:ext uri="{FF2B5EF4-FFF2-40B4-BE49-F238E27FC236}">
                <a16:creationId xmlns:a16="http://schemas.microsoft.com/office/drawing/2014/main" id="{DE038A70-E43C-8650-5E86-275C31680D73}"/>
              </a:ext>
            </a:extLst>
          </p:cNvPr>
          <p:cNvSpPr/>
          <p:nvPr/>
        </p:nvSpPr>
        <p:spPr>
          <a:xfrm>
            <a:off x="2112598" y="3906278"/>
            <a:ext cx="589074" cy="693948"/>
          </a:xfrm>
          <a:prstGeom prst="notched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Notched Right 11">
            <a:extLst>
              <a:ext uri="{FF2B5EF4-FFF2-40B4-BE49-F238E27FC236}">
                <a16:creationId xmlns:a16="http://schemas.microsoft.com/office/drawing/2014/main" id="{7A88D571-CE0B-F142-F3B9-D8C2346E577B}"/>
              </a:ext>
            </a:extLst>
          </p:cNvPr>
          <p:cNvSpPr/>
          <p:nvPr/>
        </p:nvSpPr>
        <p:spPr>
          <a:xfrm>
            <a:off x="2112598" y="5381742"/>
            <a:ext cx="589074" cy="693948"/>
          </a:xfrm>
          <a:prstGeom prst="notched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B3FE0E7-5FBC-C148-8165-763122ACCB4E}"/>
              </a:ext>
            </a:extLst>
          </p:cNvPr>
          <p:cNvSpPr/>
          <p:nvPr/>
        </p:nvSpPr>
        <p:spPr>
          <a:xfrm>
            <a:off x="512064" y="2089516"/>
            <a:ext cx="1792224" cy="1328928"/>
          </a:xfrm>
          <a:prstGeom prst="roundRect">
            <a:avLst>
              <a:gd name="adj" fmla="val 1972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E0B1CC3-D1D5-7840-9EC2-8B0CF33103B5}"/>
              </a:ext>
            </a:extLst>
          </p:cNvPr>
          <p:cNvSpPr/>
          <p:nvPr/>
        </p:nvSpPr>
        <p:spPr>
          <a:xfrm>
            <a:off x="512064" y="3593816"/>
            <a:ext cx="1792224" cy="1328928"/>
          </a:xfrm>
          <a:prstGeom prst="roundRect">
            <a:avLst>
              <a:gd name="adj" fmla="val 1972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89B9D604-2E90-2A46-80D0-1CCE4E0071C8}"/>
              </a:ext>
            </a:extLst>
          </p:cNvPr>
          <p:cNvSpPr/>
          <p:nvPr/>
        </p:nvSpPr>
        <p:spPr>
          <a:xfrm>
            <a:off x="512064" y="5098117"/>
            <a:ext cx="1792224" cy="1328928"/>
          </a:xfrm>
          <a:prstGeom prst="roundRect">
            <a:avLst>
              <a:gd name="adj" fmla="val 1972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D0D6661-5DF8-D245-AA08-9485848103B4}"/>
              </a:ext>
            </a:extLst>
          </p:cNvPr>
          <p:cNvSpPr txBox="1"/>
          <p:nvPr/>
        </p:nvSpPr>
        <p:spPr>
          <a:xfrm>
            <a:off x="598048" y="2476981"/>
            <a:ext cx="1616368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Cloud Migration</a:t>
            </a:r>
            <a:endParaRPr lang="en-BR" sz="18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41A4036-16EB-F649-995E-1554A6975DA0}"/>
              </a:ext>
            </a:extLst>
          </p:cNvPr>
          <p:cNvSpPr txBox="1"/>
          <p:nvPr/>
        </p:nvSpPr>
        <p:spPr>
          <a:xfrm>
            <a:off x="598048" y="3980317"/>
            <a:ext cx="1616368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Analytics Platform</a:t>
            </a:r>
            <a:endParaRPr lang="en-BR" sz="18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995B68A-C380-014D-BD1A-89FD538F6478}"/>
              </a:ext>
            </a:extLst>
          </p:cNvPr>
          <p:cNvSpPr txBox="1"/>
          <p:nvPr/>
        </p:nvSpPr>
        <p:spPr>
          <a:xfrm>
            <a:off x="598048" y="5483653"/>
            <a:ext cx="1616368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DevOps Implementation</a:t>
            </a:r>
            <a:endParaRPr lang="en-BR" sz="18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291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8EC8E1-1E12-B64C-A6BC-536C91250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Roadmap Slide Template</a:t>
            </a:r>
            <a:endParaRPr lang="en-BR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1029968-B9B2-5340-80BA-F46664BF3DBE}"/>
              </a:ext>
            </a:extLst>
          </p:cNvPr>
          <p:cNvSpPr/>
          <p:nvPr/>
        </p:nvSpPr>
        <p:spPr>
          <a:xfrm>
            <a:off x="512064" y="1353312"/>
            <a:ext cx="1792224" cy="56083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E6FF7D5-43E9-2F42-AD0E-57630801DEBF}"/>
              </a:ext>
            </a:extLst>
          </p:cNvPr>
          <p:cNvSpPr/>
          <p:nvPr/>
        </p:nvSpPr>
        <p:spPr>
          <a:xfrm>
            <a:off x="2477413" y="1353312"/>
            <a:ext cx="1658112" cy="56083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BF9C385-669E-D94F-B793-4BB265164C92}"/>
              </a:ext>
            </a:extLst>
          </p:cNvPr>
          <p:cNvSpPr/>
          <p:nvPr/>
        </p:nvSpPr>
        <p:spPr>
          <a:xfrm>
            <a:off x="4290498" y="1353312"/>
            <a:ext cx="1658112" cy="56083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C4D7B9D-751D-4F4F-9E3D-C00FAF9AD3A3}"/>
              </a:ext>
            </a:extLst>
          </p:cNvPr>
          <p:cNvSpPr/>
          <p:nvPr/>
        </p:nvSpPr>
        <p:spPr>
          <a:xfrm>
            <a:off x="6112051" y="1353312"/>
            <a:ext cx="1658112" cy="56083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21123E8F-0522-0D47-AE84-F802761EE334}"/>
              </a:ext>
            </a:extLst>
          </p:cNvPr>
          <p:cNvSpPr/>
          <p:nvPr/>
        </p:nvSpPr>
        <p:spPr>
          <a:xfrm>
            <a:off x="7942070" y="1353312"/>
            <a:ext cx="1658112" cy="56083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8F16E81-76B2-9B4A-B7EB-C6629A30FAA8}"/>
              </a:ext>
            </a:extLst>
          </p:cNvPr>
          <p:cNvSpPr/>
          <p:nvPr/>
        </p:nvSpPr>
        <p:spPr>
          <a:xfrm>
            <a:off x="9802368" y="1353312"/>
            <a:ext cx="1792224" cy="56083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D256147-3939-4446-8421-9BD86251286F}"/>
              </a:ext>
            </a:extLst>
          </p:cNvPr>
          <p:cNvSpPr/>
          <p:nvPr/>
        </p:nvSpPr>
        <p:spPr>
          <a:xfrm>
            <a:off x="512064" y="2089516"/>
            <a:ext cx="1792224" cy="1328928"/>
          </a:xfrm>
          <a:prstGeom prst="roundRect">
            <a:avLst>
              <a:gd name="adj" fmla="val 1972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8711AD5B-91C0-E848-8BB9-680CDBB53ED6}"/>
              </a:ext>
            </a:extLst>
          </p:cNvPr>
          <p:cNvSpPr/>
          <p:nvPr/>
        </p:nvSpPr>
        <p:spPr>
          <a:xfrm>
            <a:off x="2477413" y="2089516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3316F6D-757A-0A4E-AC30-06B38E09A8A9}"/>
              </a:ext>
            </a:extLst>
          </p:cNvPr>
          <p:cNvSpPr/>
          <p:nvPr/>
        </p:nvSpPr>
        <p:spPr>
          <a:xfrm>
            <a:off x="4290498" y="2089516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8B6C6C56-9465-6F4D-9D4F-803A1AB3699F}"/>
              </a:ext>
            </a:extLst>
          </p:cNvPr>
          <p:cNvSpPr/>
          <p:nvPr/>
        </p:nvSpPr>
        <p:spPr>
          <a:xfrm>
            <a:off x="6112051" y="2089516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9FA6871-0D7E-6B47-9DCD-49D1AEA2372F}"/>
              </a:ext>
            </a:extLst>
          </p:cNvPr>
          <p:cNvSpPr/>
          <p:nvPr/>
        </p:nvSpPr>
        <p:spPr>
          <a:xfrm>
            <a:off x="7942070" y="2089516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9CB6652-BE31-A94C-B32E-E24CAA4B7B52}"/>
              </a:ext>
            </a:extLst>
          </p:cNvPr>
          <p:cNvSpPr/>
          <p:nvPr/>
        </p:nvSpPr>
        <p:spPr>
          <a:xfrm>
            <a:off x="9802368" y="2089516"/>
            <a:ext cx="1792224" cy="1328928"/>
          </a:xfrm>
          <a:prstGeom prst="roundRect">
            <a:avLst>
              <a:gd name="adj" fmla="val 1972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46CD1916-2EC4-0945-812F-B6DFB9BB928F}"/>
              </a:ext>
            </a:extLst>
          </p:cNvPr>
          <p:cNvSpPr/>
          <p:nvPr/>
        </p:nvSpPr>
        <p:spPr>
          <a:xfrm>
            <a:off x="512064" y="3593816"/>
            <a:ext cx="1792224" cy="1328928"/>
          </a:xfrm>
          <a:prstGeom prst="roundRect">
            <a:avLst>
              <a:gd name="adj" fmla="val 1972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23C932E3-7050-BC47-9762-B7ACA4A32BA8}"/>
              </a:ext>
            </a:extLst>
          </p:cNvPr>
          <p:cNvSpPr/>
          <p:nvPr/>
        </p:nvSpPr>
        <p:spPr>
          <a:xfrm>
            <a:off x="2477413" y="3593816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E82E064-3109-C842-A45A-D9C95024C1CF}"/>
              </a:ext>
            </a:extLst>
          </p:cNvPr>
          <p:cNvSpPr/>
          <p:nvPr/>
        </p:nvSpPr>
        <p:spPr>
          <a:xfrm>
            <a:off x="4290498" y="3593816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067CA3B2-A972-244C-A3F8-C6D5437EC09B}"/>
              </a:ext>
            </a:extLst>
          </p:cNvPr>
          <p:cNvSpPr/>
          <p:nvPr/>
        </p:nvSpPr>
        <p:spPr>
          <a:xfrm>
            <a:off x="6112051" y="3593816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59B8EF5-F4C0-DD46-A386-82507F161533}"/>
              </a:ext>
            </a:extLst>
          </p:cNvPr>
          <p:cNvSpPr/>
          <p:nvPr/>
        </p:nvSpPr>
        <p:spPr>
          <a:xfrm>
            <a:off x="7942070" y="3593816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23D2B5AE-2803-3048-A821-75004AED2E6A}"/>
              </a:ext>
            </a:extLst>
          </p:cNvPr>
          <p:cNvSpPr/>
          <p:nvPr/>
        </p:nvSpPr>
        <p:spPr>
          <a:xfrm>
            <a:off x="9802368" y="3593816"/>
            <a:ext cx="1792224" cy="1328928"/>
          </a:xfrm>
          <a:prstGeom prst="roundRect">
            <a:avLst>
              <a:gd name="adj" fmla="val 1972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D3A11614-0907-A243-BF71-D94ACA9A4BE2}"/>
              </a:ext>
            </a:extLst>
          </p:cNvPr>
          <p:cNvSpPr/>
          <p:nvPr/>
        </p:nvSpPr>
        <p:spPr>
          <a:xfrm>
            <a:off x="512064" y="5098117"/>
            <a:ext cx="1792224" cy="1328928"/>
          </a:xfrm>
          <a:prstGeom prst="roundRect">
            <a:avLst>
              <a:gd name="adj" fmla="val 1972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7067941E-DBE2-B146-A3EB-C015540C9D6C}"/>
              </a:ext>
            </a:extLst>
          </p:cNvPr>
          <p:cNvSpPr/>
          <p:nvPr/>
        </p:nvSpPr>
        <p:spPr>
          <a:xfrm>
            <a:off x="2477413" y="5098117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AADAC69C-34D6-E242-B935-EBD8B06A01B4}"/>
              </a:ext>
            </a:extLst>
          </p:cNvPr>
          <p:cNvSpPr/>
          <p:nvPr/>
        </p:nvSpPr>
        <p:spPr>
          <a:xfrm>
            <a:off x="4290498" y="5098117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8BB44B40-7EB8-7348-A22D-9FA5DBA98E46}"/>
              </a:ext>
            </a:extLst>
          </p:cNvPr>
          <p:cNvSpPr/>
          <p:nvPr/>
        </p:nvSpPr>
        <p:spPr>
          <a:xfrm>
            <a:off x="6112051" y="5098117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3DB4927-CF9D-3D49-A555-A4E58F650C24}"/>
              </a:ext>
            </a:extLst>
          </p:cNvPr>
          <p:cNvSpPr/>
          <p:nvPr/>
        </p:nvSpPr>
        <p:spPr>
          <a:xfrm>
            <a:off x="7942070" y="5098117"/>
            <a:ext cx="1658112" cy="1328928"/>
          </a:xfrm>
          <a:prstGeom prst="roundRect">
            <a:avLst>
              <a:gd name="adj" fmla="val 19725"/>
            </a:avLst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6F7C1EAE-FB79-6C43-9CA8-C3DE67714E6D}"/>
              </a:ext>
            </a:extLst>
          </p:cNvPr>
          <p:cNvSpPr/>
          <p:nvPr/>
        </p:nvSpPr>
        <p:spPr>
          <a:xfrm>
            <a:off x="9802368" y="5098117"/>
            <a:ext cx="1792224" cy="1328928"/>
          </a:xfrm>
          <a:prstGeom prst="roundRect">
            <a:avLst>
              <a:gd name="adj" fmla="val 1972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C3F5D6F-EAAF-0B4B-A6C4-42BC38D36750}"/>
              </a:ext>
            </a:extLst>
          </p:cNvPr>
          <p:cNvSpPr txBox="1"/>
          <p:nvPr/>
        </p:nvSpPr>
        <p:spPr>
          <a:xfrm>
            <a:off x="2699269" y="2323092"/>
            <a:ext cx="1214401" cy="86177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Evaluate infrastructure for cloud migration.</a:t>
            </a:r>
            <a:endParaRPr lang="en-BR" sz="1400" b="1" dirty="0">
              <a:solidFill>
                <a:schemeClr val="bg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F2D94B0-DB6F-BD46-8FA7-2032DDF24B46}"/>
              </a:ext>
            </a:extLst>
          </p:cNvPr>
          <p:cNvSpPr txBox="1"/>
          <p:nvPr/>
        </p:nvSpPr>
        <p:spPr>
          <a:xfrm>
            <a:off x="2571757" y="3826428"/>
            <a:ext cx="1469425" cy="86177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Identify data sources and assess their quality</a:t>
            </a:r>
            <a:endParaRPr lang="en-BR" sz="1400" b="1" dirty="0">
              <a:solidFill>
                <a:schemeClr val="bg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FFA6200-6795-3840-B309-B63B006FDE36}"/>
              </a:ext>
            </a:extLst>
          </p:cNvPr>
          <p:cNvSpPr txBox="1"/>
          <p:nvPr/>
        </p:nvSpPr>
        <p:spPr>
          <a:xfrm>
            <a:off x="2498285" y="5437486"/>
            <a:ext cx="1616368" cy="64633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Assess software development practices.</a:t>
            </a:r>
            <a:endParaRPr lang="en-BR" sz="1400" b="1" dirty="0">
              <a:solidFill>
                <a:schemeClr val="bg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37475DA-B4B0-8F46-AABC-1C82C9F00E31}"/>
              </a:ext>
            </a:extLst>
          </p:cNvPr>
          <p:cNvSpPr txBox="1"/>
          <p:nvPr/>
        </p:nvSpPr>
        <p:spPr>
          <a:xfrm>
            <a:off x="4451634" y="2430813"/>
            <a:ext cx="1335841" cy="64633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Develop a detailed migration plan.</a:t>
            </a:r>
            <a:endParaRPr lang="en-BR" sz="1400" b="1" dirty="0">
              <a:solidFill>
                <a:schemeClr val="bg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F6439FF-002F-A441-ABA7-9A0D89150C59}"/>
              </a:ext>
            </a:extLst>
          </p:cNvPr>
          <p:cNvSpPr txBox="1"/>
          <p:nvPr/>
        </p:nvSpPr>
        <p:spPr>
          <a:xfrm>
            <a:off x="4384842" y="3718706"/>
            <a:ext cx="1469425" cy="107721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Define data analytics requirements and develop a plan for analysis.</a:t>
            </a:r>
            <a:endParaRPr lang="en-BR" sz="1400" b="1" dirty="0">
              <a:solidFill>
                <a:schemeClr val="bg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796F846-0136-0440-9E4A-7839BE33C754}"/>
              </a:ext>
            </a:extLst>
          </p:cNvPr>
          <p:cNvSpPr txBox="1"/>
          <p:nvPr/>
        </p:nvSpPr>
        <p:spPr>
          <a:xfrm>
            <a:off x="4451634" y="5545207"/>
            <a:ext cx="1335841" cy="43088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Develop a DevOps plan.</a:t>
            </a:r>
            <a:endParaRPr lang="en-BR" sz="1400" b="1" dirty="0">
              <a:solidFill>
                <a:schemeClr val="bg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74DB599-A16C-2141-9F3C-95641414FD73}"/>
              </a:ext>
            </a:extLst>
          </p:cNvPr>
          <p:cNvSpPr txBox="1"/>
          <p:nvPr/>
        </p:nvSpPr>
        <p:spPr>
          <a:xfrm>
            <a:off x="6206395" y="2323092"/>
            <a:ext cx="1469425" cy="86177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Execute the migration plan with minimal disruption.</a:t>
            </a:r>
            <a:endParaRPr lang="en-BR" sz="1400" b="1" dirty="0">
              <a:solidFill>
                <a:schemeClr val="bg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413D8BA-C25D-4D40-82D8-1ECBB47BF9D5}"/>
              </a:ext>
            </a:extLst>
          </p:cNvPr>
          <p:cNvSpPr txBox="1"/>
          <p:nvPr/>
        </p:nvSpPr>
        <p:spPr>
          <a:xfrm>
            <a:off x="6206395" y="3934150"/>
            <a:ext cx="1469425" cy="64633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Implement the data analytics platform.</a:t>
            </a:r>
            <a:endParaRPr lang="en-BR" sz="1400" b="1" dirty="0">
              <a:solidFill>
                <a:schemeClr val="bg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250A3A-3D2C-C342-93AC-2FA03353D6C7}"/>
              </a:ext>
            </a:extLst>
          </p:cNvPr>
          <p:cNvSpPr txBox="1"/>
          <p:nvPr/>
        </p:nvSpPr>
        <p:spPr>
          <a:xfrm>
            <a:off x="6206395" y="5437486"/>
            <a:ext cx="1469425" cy="64633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Implement DevOps tools and processes.</a:t>
            </a:r>
            <a:endParaRPr lang="en-BR" sz="1400" b="1" dirty="0">
              <a:solidFill>
                <a:schemeClr val="bg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F53FC9C-C217-EA47-90DC-4D2D9FA17556}"/>
              </a:ext>
            </a:extLst>
          </p:cNvPr>
          <p:cNvSpPr txBox="1"/>
          <p:nvPr/>
        </p:nvSpPr>
        <p:spPr>
          <a:xfrm>
            <a:off x="7962942" y="2323092"/>
            <a:ext cx="1616368" cy="86177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Optimize cloud infrastructure for performance and cost-effectiveness.</a:t>
            </a:r>
            <a:endParaRPr lang="en-BR" sz="1400" b="1" dirty="0">
              <a:solidFill>
                <a:schemeClr val="bg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C327707-FC14-3845-ACFC-1973F6708FF5}"/>
              </a:ext>
            </a:extLst>
          </p:cNvPr>
          <p:cNvSpPr txBox="1"/>
          <p:nvPr/>
        </p:nvSpPr>
        <p:spPr>
          <a:xfrm>
            <a:off x="7962942" y="3826428"/>
            <a:ext cx="1616368" cy="86177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Continuously monitor and improve the data analytics platform.</a:t>
            </a:r>
            <a:endParaRPr lang="en-BR" sz="1400" b="1" dirty="0">
              <a:solidFill>
                <a:schemeClr val="bg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8DD51C0-8C8E-B34D-8721-38299E1556B5}"/>
              </a:ext>
            </a:extLst>
          </p:cNvPr>
          <p:cNvSpPr txBox="1"/>
          <p:nvPr/>
        </p:nvSpPr>
        <p:spPr>
          <a:xfrm>
            <a:off x="7962942" y="5437486"/>
            <a:ext cx="1616368" cy="64633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Continuously improve DevOps processes.</a:t>
            </a:r>
            <a:endParaRPr lang="en-BR" sz="1400" b="1" dirty="0">
              <a:solidFill>
                <a:schemeClr val="bg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1A99A94-2A5F-634B-AA99-CE1BEE9E8F52}"/>
              </a:ext>
            </a:extLst>
          </p:cNvPr>
          <p:cNvSpPr txBox="1"/>
          <p:nvPr/>
        </p:nvSpPr>
        <p:spPr>
          <a:xfrm>
            <a:off x="9890296" y="2430814"/>
            <a:ext cx="1616368" cy="64633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Scalable and cost-effective cloud infrastructure.</a:t>
            </a:r>
            <a:endParaRPr lang="en-BR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1793428-62E2-FC4A-B633-D7DE77839E32}"/>
              </a:ext>
            </a:extLst>
          </p:cNvPr>
          <p:cNvSpPr txBox="1"/>
          <p:nvPr/>
        </p:nvSpPr>
        <p:spPr>
          <a:xfrm>
            <a:off x="9890296" y="4041872"/>
            <a:ext cx="1616368" cy="43088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Actionable insights from data analytics.</a:t>
            </a:r>
            <a:endParaRPr lang="en-BR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5EE2AC1-6CDE-3E48-AE6D-D0189F48D429}"/>
              </a:ext>
            </a:extLst>
          </p:cNvPr>
          <p:cNvSpPr txBox="1"/>
          <p:nvPr/>
        </p:nvSpPr>
        <p:spPr>
          <a:xfrm>
            <a:off x="9890296" y="5329764"/>
            <a:ext cx="1616368" cy="86177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Streamlined software development and deployment.</a:t>
            </a:r>
            <a:endParaRPr lang="en-BR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C80A40-E753-A93E-0088-9129751DDF94}"/>
              </a:ext>
            </a:extLst>
          </p:cNvPr>
          <p:cNvSpPr txBox="1"/>
          <p:nvPr/>
        </p:nvSpPr>
        <p:spPr>
          <a:xfrm>
            <a:off x="2672595" y="1495229"/>
            <a:ext cx="1267749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 1</a:t>
            </a:r>
            <a:endParaRPr lang="en-BR" sz="18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D2B054-46C4-4A64-6AEF-F49F8737C0FB}"/>
              </a:ext>
            </a:extLst>
          </p:cNvPr>
          <p:cNvSpPr txBox="1"/>
          <p:nvPr/>
        </p:nvSpPr>
        <p:spPr>
          <a:xfrm>
            <a:off x="4485680" y="1495229"/>
            <a:ext cx="1267749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>
            <a:defPPr>
              <a:defRPr lang="en-US"/>
            </a:defPPr>
            <a:lvl1pPr algn="ctr">
              <a:defRPr sz="18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STEP 2</a:t>
            </a:r>
            <a:endParaRPr lang="en-BR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24C4112-ABD3-7107-1498-C148CF4EB77C}"/>
              </a:ext>
            </a:extLst>
          </p:cNvPr>
          <p:cNvSpPr txBox="1"/>
          <p:nvPr/>
        </p:nvSpPr>
        <p:spPr>
          <a:xfrm>
            <a:off x="6307233" y="1495229"/>
            <a:ext cx="1267749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>
            <a:defPPr>
              <a:defRPr lang="en-US"/>
            </a:defPPr>
            <a:lvl1pPr algn="ctr">
              <a:defRPr sz="18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STEP 3</a:t>
            </a:r>
            <a:endParaRPr lang="en-BR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3CD860-60C5-2B3A-2ADD-DD52632C2D35}"/>
              </a:ext>
            </a:extLst>
          </p:cNvPr>
          <p:cNvSpPr txBox="1"/>
          <p:nvPr/>
        </p:nvSpPr>
        <p:spPr>
          <a:xfrm>
            <a:off x="8137252" y="1495229"/>
            <a:ext cx="1267749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>
            <a:defPPr>
              <a:defRPr lang="en-US"/>
            </a:defPPr>
            <a:lvl1pPr algn="ctr">
              <a:defRPr sz="18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STEP 4</a:t>
            </a:r>
            <a:endParaRPr lang="en-BR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8E24116-DD79-D688-BF17-4B4587037C4F}"/>
              </a:ext>
            </a:extLst>
          </p:cNvPr>
          <p:cNvSpPr txBox="1"/>
          <p:nvPr/>
        </p:nvSpPr>
        <p:spPr>
          <a:xfrm>
            <a:off x="9854793" y="1495229"/>
            <a:ext cx="1687374" cy="2769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>
            <a:defPPr>
              <a:defRPr lang="en-US"/>
            </a:defPPr>
            <a:lvl1pPr algn="ctr">
              <a:defRPr sz="180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FINAL RESULT</a:t>
            </a:r>
            <a:endParaRPr lang="en-BR" dirty="0">
              <a:solidFill>
                <a:schemeClr val="bg1"/>
              </a:solidFill>
            </a:endParaRPr>
          </a:p>
        </p:txBody>
      </p:sp>
      <p:sp>
        <p:nvSpPr>
          <p:cNvPr id="33" name="Arrow: Notched Right 32">
            <a:extLst>
              <a:ext uri="{FF2B5EF4-FFF2-40B4-BE49-F238E27FC236}">
                <a16:creationId xmlns:a16="http://schemas.microsoft.com/office/drawing/2014/main" id="{73845968-55F1-6D0F-EA50-31BD0A2A4E71}"/>
              </a:ext>
            </a:extLst>
          </p:cNvPr>
          <p:cNvSpPr/>
          <p:nvPr/>
        </p:nvSpPr>
        <p:spPr>
          <a:xfrm>
            <a:off x="2112598" y="2430814"/>
            <a:ext cx="589074" cy="693948"/>
          </a:xfrm>
          <a:prstGeom prst="notched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row: Notched Right 33">
            <a:extLst>
              <a:ext uri="{FF2B5EF4-FFF2-40B4-BE49-F238E27FC236}">
                <a16:creationId xmlns:a16="http://schemas.microsoft.com/office/drawing/2014/main" id="{2F59A846-99DF-E96E-F6C0-347EF3C9F8F6}"/>
              </a:ext>
            </a:extLst>
          </p:cNvPr>
          <p:cNvSpPr/>
          <p:nvPr/>
        </p:nvSpPr>
        <p:spPr>
          <a:xfrm>
            <a:off x="2112598" y="3906278"/>
            <a:ext cx="589074" cy="693948"/>
          </a:xfrm>
          <a:prstGeom prst="notched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row: Notched Right 34">
            <a:extLst>
              <a:ext uri="{FF2B5EF4-FFF2-40B4-BE49-F238E27FC236}">
                <a16:creationId xmlns:a16="http://schemas.microsoft.com/office/drawing/2014/main" id="{7BBAAACE-189C-EB52-753D-C8740C659787}"/>
              </a:ext>
            </a:extLst>
          </p:cNvPr>
          <p:cNvSpPr/>
          <p:nvPr/>
        </p:nvSpPr>
        <p:spPr>
          <a:xfrm>
            <a:off x="2112598" y="5381742"/>
            <a:ext cx="589074" cy="693948"/>
          </a:xfrm>
          <a:prstGeom prst="notched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3F51F99-51D0-A34B-BA34-97F9B1789D00}"/>
              </a:ext>
            </a:extLst>
          </p:cNvPr>
          <p:cNvSpPr txBox="1"/>
          <p:nvPr/>
        </p:nvSpPr>
        <p:spPr>
          <a:xfrm>
            <a:off x="598048" y="2476981"/>
            <a:ext cx="1616368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Cloud Migration</a:t>
            </a:r>
            <a:endParaRPr lang="en-BR" sz="18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872394A-06C2-0C42-948F-2C77F441489C}"/>
              </a:ext>
            </a:extLst>
          </p:cNvPr>
          <p:cNvSpPr txBox="1"/>
          <p:nvPr/>
        </p:nvSpPr>
        <p:spPr>
          <a:xfrm>
            <a:off x="598048" y="3980317"/>
            <a:ext cx="1616368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Analytics Platform</a:t>
            </a:r>
            <a:endParaRPr lang="en-BR" sz="18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4865217-6783-F647-B17E-246B5E7D30BB}"/>
              </a:ext>
            </a:extLst>
          </p:cNvPr>
          <p:cNvSpPr txBox="1"/>
          <p:nvPr/>
        </p:nvSpPr>
        <p:spPr>
          <a:xfrm>
            <a:off x="598048" y="5483653"/>
            <a:ext cx="1616368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DevOps Implementation</a:t>
            </a:r>
            <a:endParaRPr lang="en-BR" sz="18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083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0EA8428-2461-4C8B-ADF8-9E108645DA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8250" y="938999"/>
            <a:ext cx="3799721" cy="216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een-tech">
      <a:dk1>
        <a:srgbClr val="000000"/>
      </a:dk1>
      <a:lt1>
        <a:srgbClr val="FFFFFF"/>
      </a:lt1>
      <a:dk2>
        <a:srgbClr val="2E2B35"/>
      </a:dk2>
      <a:lt2>
        <a:srgbClr val="EFECF4"/>
      </a:lt2>
      <a:accent1>
        <a:srgbClr val="26E0A2"/>
      </a:accent1>
      <a:accent2>
        <a:srgbClr val="A8A8A8"/>
      </a:accent2>
      <a:accent3>
        <a:srgbClr val="1E1C21"/>
      </a:accent3>
      <a:accent4>
        <a:srgbClr val="99C9FF"/>
      </a:accent4>
      <a:accent5>
        <a:srgbClr val="61BCB3"/>
      </a:accent5>
      <a:accent6>
        <a:srgbClr val="98C62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360</Words>
  <Application>Microsoft Office PowerPoint</Application>
  <PresentationFormat>Custom</PresentationFormat>
  <Paragraphs>69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Technology Roadmap Slide Template</vt:lpstr>
      <vt:lpstr>Technology Roadmap Slide Template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2018-07-02T20:55:46Z</dcterms:created>
  <dcterms:modified xsi:type="dcterms:W3CDTF">2023-06-18T12:13:49Z</dcterms:modified>
</cp:coreProperties>
</file>