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52" r:id="rId3"/>
    <p:sldId id="354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623" autoAdjust="0"/>
  </p:normalViewPr>
  <p:slideViewPr>
    <p:cSldViewPr snapToGrid="0">
      <p:cViewPr varScale="1">
        <p:scale>
          <a:sx n="67" d="100"/>
          <a:sy n="67" d="100"/>
        </p:scale>
        <p:origin x="80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bg1"/>
              </a:solidFill>
              <a:ln w="41275" cap="flat" cmpd="sng" algn="ctr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500</c:v>
                </c:pt>
                <c:pt idx="1">
                  <c:v>1600</c:v>
                </c:pt>
                <c:pt idx="2">
                  <c:v>1000</c:v>
                </c:pt>
                <c:pt idx="3">
                  <c:v>2300</c:v>
                </c:pt>
                <c:pt idx="4">
                  <c:v>2700</c:v>
                </c:pt>
                <c:pt idx="5">
                  <c:v>3300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8A-FF47-BF16-2D4BAAC279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>
              <a:outerShdw blurRad="114300" dist="38100" dir="5400000" algn="t" rotWithShape="0">
                <a:schemeClr val="accent2">
                  <a:alpha val="40000"/>
                </a:schemeClr>
              </a:outerShdw>
            </a:effectLst>
          </c:spPr>
          <c:marker>
            <c:symbol val="circle"/>
            <c:size val="10"/>
            <c:spPr>
              <a:solidFill>
                <a:schemeClr val="bg1"/>
              </a:solidFill>
              <a:ln w="41275" cap="flat" cmpd="sng" algn="ctr">
                <a:solidFill>
                  <a:schemeClr val="accent2"/>
                </a:solidFill>
                <a:round/>
              </a:ln>
              <a:effectLst>
                <a:outerShdw blurRad="114300" dist="38100" dir="5400000" algn="t" rotWithShape="0">
                  <a:schemeClr val="accent2">
                    <a:alpha val="40000"/>
                  </a:schemeClr>
                </a:outerShdw>
              </a:effectLst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8A-FF47-BF16-2D4BAAC27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marker val="1"/>
        <c:smooth val="0"/>
        <c:axId val="498709272"/>
        <c:axId val="498709928"/>
      </c:lineChart>
      <c:catAx>
        <c:axId val="498709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61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spc="20" baseline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498709928"/>
        <c:crosses val="autoZero"/>
        <c:auto val="1"/>
        <c:lblAlgn val="ctr"/>
        <c:lblOffset val="100"/>
        <c:noMultiLvlLbl val="0"/>
      </c:catAx>
      <c:valAx>
        <c:axId val="498709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8709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bg1"/>
              </a:solidFill>
              <a:ln w="41275" cap="flat" cmpd="sng" algn="ctr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500</c:v>
                </c:pt>
                <c:pt idx="1">
                  <c:v>1600</c:v>
                </c:pt>
                <c:pt idx="2">
                  <c:v>1000</c:v>
                </c:pt>
                <c:pt idx="3">
                  <c:v>2300</c:v>
                </c:pt>
                <c:pt idx="4">
                  <c:v>2700</c:v>
                </c:pt>
                <c:pt idx="5">
                  <c:v>3300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8A-FF47-BF16-2D4BAAC279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>
              <a:outerShdw blurRad="114300" dist="38100" dir="5400000" algn="t" rotWithShape="0">
                <a:schemeClr val="accent2">
                  <a:alpha val="40000"/>
                </a:schemeClr>
              </a:outerShdw>
            </a:effectLst>
          </c:spPr>
          <c:marker>
            <c:symbol val="circle"/>
            <c:size val="10"/>
            <c:spPr>
              <a:solidFill>
                <a:schemeClr val="bg1"/>
              </a:solidFill>
              <a:ln w="41275" cap="flat" cmpd="sng" algn="ctr">
                <a:solidFill>
                  <a:schemeClr val="accent2"/>
                </a:solidFill>
                <a:round/>
              </a:ln>
              <a:effectLst>
                <a:outerShdw blurRad="114300" dist="38100" dir="5400000" algn="t" rotWithShape="0">
                  <a:schemeClr val="accent2">
                    <a:alpha val="40000"/>
                  </a:schemeClr>
                </a:outerShdw>
              </a:effectLst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8A-FF47-BF16-2D4BAAC27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marker val="1"/>
        <c:smooth val="0"/>
        <c:axId val="498709272"/>
        <c:axId val="498709928"/>
      </c:lineChart>
      <c:catAx>
        <c:axId val="498709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61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spc="20" baseline="0">
                <a:solidFill>
                  <a:schemeClr val="accent4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498709928"/>
        <c:crosses val="autoZero"/>
        <c:auto val="1"/>
        <c:lblAlgn val="ctr"/>
        <c:lblOffset val="100"/>
        <c:noMultiLvlLbl val="0"/>
      </c:catAx>
      <c:valAx>
        <c:axId val="498709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8709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39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28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39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11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7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67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21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97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25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825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8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34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9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8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F5ACE-ED35-45C5-848E-2093CE0D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Forecasting Slide Template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FBE2511-84D7-B647-9E84-95E7A4F5C785}"/>
              </a:ext>
            </a:extLst>
          </p:cNvPr>
          <p:cNvSpPr/>
          <p:nvPr/>
        </p:nvSpPr>
        <p:spPr>
          <a:xfrm>
            <a:off x="607175" y="1392703"/>
            <a:ext cx="3470190" cy="1871928"/>
          </a:xfrm>
          <a:prstGeom prst="roundRect">
            <a:avLst>
              <a:gd name="adj" fmla="val 3509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C3560A1-2885-7248-9D3E-FEC76A55763F}"/>
              </a:ext>
            </a:extLst>
          </p:cNvPr>
          <p:cNvSpPr/>
          <p:nvPr/>
        </p:nvSpPr>
        <p:spPr>
          <a:xfrm>
            <a:off x="942535" y="1181687"/>
            <a:ext cx="2799471" cy="6471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SALES REVENUE</a:t>
            </a:r>
          </a:p>
          <a:p>
            <a:pPr algn="ctr"/>
            <a:r>
              <a:rPr lang="en-BR" sz="1100" dirty="0">
                <a:latin typeface="Segoe UI" panose="020B0502040204020203" pitchFamily="34" charset="0"/>
                <a:cs typeface="Segoe UI" panose="020B0502040204020203" pitchFamily="34" charset="0"/>
              </a:rPr>
              <a:t>SINCE INCEPTION</a:t>
            </a:r>
            <a:endParaRPr lang="en-B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5647F72-748A-A24E-A39E-AD2B083603E1}"/>
              </a:ext>
            </a:extLst>
          </p:cNvPr>
          <p:cNvSpPr/>
          <p:nvPr/>
        </p:nvSpPr>
        <p:spPr>
          <a:xfrm>
            <a:off x="4391384" y="1392703"/>
            <a:ext cx="3470190" cy="1871928"/>
          </a:xfrm>
          <a:prstGeom prst="roundRect">
            <a:avLst>
              <a:gd name="adj" fmla="val 3509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048EEC6C-AD09-FB43-8823-7352CDDC045C}"/>
              </a:ext>
            </a:extLst>
          </p:cNvPr>
          <p:cNvSpPr/>
          <p:nvPr/>
        </p:nvSpPr>
        <p:spPr>
          <a:xfrm>
            <a:off x="4726744" y="1181687"/>
            <a:ext cx="2799471" cy="6471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CUSTOMERS</a:t>
            </a:r>
            <a:endParaRPr lang="en-BR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B922B16D-308C-2347-9B34-70B8327DA041}"/>
              </a:ext>
            </a:extLst>
          </p:cNvPr>
          <p:cNvSpPr/>
          <p:nvPr/>
        </p:nvSpPr>
        <p:spPr>
          <a:xfrm>
            <a:off x="8133390" y="1392703"/>
            <a:ext cx="3470190" cy="1871928"/>
          </a:xfrm>
          <a:prstGeom prst="roundRect">
            <a:avLst>
              <a:gd name="adj" fmla="val 3509"/>
            </a:avLst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A3B2B1E5-6BD3-8043-ABBF-1B7B7A09A0C5}"/>
              </a:ext>
            </a:extLst>
          </p:cNvPr>
          <p:cNvSpPr/>
          <p:nvPr/>
        </p:nvSpPr>
        <p:spPr>
          <a:xfrm>
            <a:off x="8468750" y="1181687"/>
            <a:ext cx="2799471" cy="64711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SALES FORECAST</a:t>
            </a:r>
          </a:p>
          <a:p>
            <a:pPr algn="ctr"/>
            <a:r>
              <a:rPr lang="en-BR" sz="1100" dirty="0">
                <a:latin typeface="Segoe UI" panose="020B0502040204020203" pitchFamily="34" charset="0"/>
                <a:cs typeface="Segoe UI" panose="020B0502040204020203" pitchFamily="34" charset="0"/>
              </a:rPr>
              <a:t>1 YEAR PERIOD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840854A8-29AD-1F4B-924B-99FCB3DBBD50}"/>
              </a:ext>
            </a:extLst>
          </p:cNvPr>
          <p:cNvSpPr/>
          <p:nvPr/>
        </p:nvSpPr>
        <p:spPr>
          <a:xfrm>
            <a:off x="585245" y="3840479"/>
            <a:ext cx="4816646" cy="2602524"/>
          </a:xfrm>
          <a:prstGeom prst="roundRect">
            <a:avLst>
              <a:gd name="adj" fmla="val 3509"/>
            </a:avLst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E58AFCAF-9DB8-9C49-B807-5C3E5AD0E6B8}"/>
              </a:ext>
            </a:extLst>
          </p:cNvPr>
          <p:cNvSpPr/>
          <p:nvPr/>
        </p:nvSpPr>
        <p:spPr>
          <a:xfrm>
            <a:off x="1570458" y="3555449"/>
            <a:ext cx="2799471" cy="64711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AVERAGE GROWTH</a:t>
            </a:r>
            <a:endParaRPr lang="en-BR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B8EFA057-C86F-8B41-8CD4-19F9F365418B}"/>
              </a:ext>
            </a:extLst>
          </p:cNvPr>
          <p:cNvSpPr/>
          <p:nvPr/>
        </p:nvSpPr>
        <p:spPr>
          <a:xfrm>
            <a:off x="5715910" y="3840480"/>
            <a:ext cx="5887671" cy="2602523"/>
          </a:xfrm>
          <a:prstGeom prst="roundRect">
            <a:avLst>
              <a:gd name="adj" fmla="val 3509"/>
            </a:avLst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BF86157E-5735-3243-903C-EDC266B9DFDF}"/>
              </a:ext>
            </a:extLst>
          </p:cNvPr>
          <p:cNvSpPr/>
          <p:nvPr/>
        </p:nvSpPr>
        <p:spPr>
          <a:xfrm>
            <a:off x="7087499" y="3535012"/>
            <a:ext cx="3185914" cy="64711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REVENUE BY PRODUCT</a:t>
            </a:r>
            <a:endParaRPr lang="en-BR" sz="2000" dirty="0"/>
          </a:p>
        </p:txBody>
      </p:sp>
      <p:graphicFrame>
        <p:nvGraphicFramePr>
          <p:cNvPr id="150" name="Chart 149">
            <a:extLst>
              <a:ext uri="{FF2B5EF4-FFF2-40B4-BE49-F238E27FC236}">
                <a16:creationId xmlns:a16="http://schemas.microsoft.com/office/drawing/2014/main" id="{7960B1CC-EA98-A64D-94B3-8717FFD00A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406920"/>
              </p:ext>
            </p:extLst>
          </p:nvPr>
        </p:nvGraphicFramePr>
        <p:xfrm>
          <a:off x="791308" y="4372809"/>
          <a:ext cx="4187092" cy="1846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8C5A07F-6AF7-604A-89BC-3FBBED918261}"/>
              </a:ext>
            </a:extLst>
          </p:cNvPr>
          <p:cNvSpPr txBox="1"/>
          <p:nvPr/>
        </p:nvSpPr>
        <p:spPr>
          <a:xfrm>
            <a:off x="1490915" y="1948660"/>
            <a:ext cx="17027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sz="65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$2B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4D88C6C-36CE-A142-88B5-5F0B697D020A}"/>
              </a:ext>
            </a:extLst>
          </p:cNvPr>
          <p:cNvSpPr txBox="1"/>
          <p:nvPr/>
        </p:nvSpPr>
        <p:spPr>
          <a:xfrm>
            <a:off x="5303176" y="1948660"/>
            <a:ext cx="16466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sz="65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570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E9E60E2-8A95-9C4C-B143-8600A8D6EFA9}"/>
              </a:ext>
            </a:extLst>
          </p:cNvPr>
          <p:cNvSpPr txBox="1"/>
          <p:nvPr/>
        </p:nvSpPr>
        <p:spPr>
          <a:xfrm>
            <a:off x="8664983" y="1948660"/>
            <a:ext cx="24192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sz="65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$1.5B</a:t>
            </a:r>
          </a:p>
        </p:txBody>
      </p:sp>
      <p:graphicFrame>
        <p:nvGraphicFramePr>
          <p:cNvPr id="155" name="Table 154">
            <a:extLst>
              <a:ext uri="{FF2B5EF4-FFF2-40B4-BE49-F238E27FC236}">
                <a16:creationId xmlns:a16="http://schemas.microsoft.com/office/drawing/2014/main" id="{BF367C3C-C156-1547-B27D-A1C06ADD3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865967"/>
              </p:ext>
            </p:extLst>
          </p:nvPr>
        </p:nvGraphicFramePr>
        <p:xfrm>
          <a:off x="5949794" y="4372809"/>
          <a:ext cx="2475450" cy="1834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725">
                  <a:extLst>
                    <a:ext uri="{9D8B030D-6E8A-4147-A177-3AD203B41FA5}">
                      <a16:colId xmlns:a16="http://schemas.microsoft.com/office/drawing/2014/main" val="2399095588"/>
                    </a:ext>
                  </a:extLst>
                </a:gridCol>
                <a:gridCol w="1237725">
                  <a:extLst>
                    <a:ext uri="{9D8B030D-6E8A-4147-A177-3AD203B41FA5}">
                      <a16:colId xmlns:a16="http://schemas.microsoft.com/office/drawing/2014/main" val="2392546636"/>
                    </a:ext>
                  </a:extLst>
                </a:gridCol>
              </a:tblGrid>
              <a:tr h="4909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REVENUE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933222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1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$500.00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513088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2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$200.00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077106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3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$800.00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175798"/>
                  </a:ext>
                </a:extLst>
              </a:tr>
            </a:tbl>
          </a:graphicData>
        </a:graphic>
      </p:graphicFrame>
      <p:graphicFrame>
        <p:nvGraphicFramePr>
          <p:cNvPr id="162" name="Table 161">
            <a:extLst>
              <a:ext uri="{FF2B5EF4-FFF2-40B4-BE49-F238E27FC236}">
                <a16:creationId xmlns:a16="http://schemas.microsoft.com/office/drawing/2014/main" id="{225024A6-DA80-394A-8F29-7D301BA75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630695"/>
              </p:ext>
            </p:extLst>
          </p:nvPr>
        </p:nvGraphicFramePr>
        <p:xfrm>
          <a:off x="8898867" y="4372809"/>
          <a:ext cx="2475450" cy="1834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725">
                  <a:extLst>
                    <a:ext uri="{9D8B030D-6E8A-4147-A177-3AD203B41FA5}">
                      <a16:colId xmlns:a16="http://schemas.microsoft.com/office/drawing/2014/main" val="2399095588"/>
                    </a:ext>
                  </a:extLst>
                </a:gridCol>
                <a:gridCol w="1237725">
                  <a:extLst>
                    <a:ext uri="{9D8B030D-6E8A-4147-A177-3AD203B41FA5}">
                      <a16:colId xmlns:a16="http://schemas.microsoft.com/office/drawing/2014/main" val="2392546636"/>
                    </a:ext>
                  </a:extLst>
                </a:gridCol>
              </a:tblGrid>
              <a:tr h="4909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REVENUE</a:t>
                      </a:r>
                      <a:endParaRPr lang="en-US" sz="18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933222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4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$500.00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513088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5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$200.00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077106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6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$800.00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175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F5ACE-ED35-45C5-848E-2093CE0D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Forecasting Slide Template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FBE2511-84D7-B647-9E84-95E7A4F5C785}"/>
              </a:ext>
            </a:extLst>
          </p:cNvPr>
          <p:cNvSpPr/>
          <p:nvPr/>
        </p:nvSpPr>
        <p:spPr>
          <a:xfrm>
            <a:off x="607175" y="1392703"/>
            <a:ext cx="3470190" cy="1871928"/>
          </a:xfrm>
          <a:prstGeom prst="roundRect">
            <a:avLst>
              <a:gd name="adj" fmla="val 350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C3560A1-2885-7248-9D3E-FEC76A55763F}"/>
              </a:ext>
            </a:extLst>
          </p:cNvPr>
          <p:cNvSpPr/>
          <p:nvPr/>
        </p:nvSpPr>
        <p:spPr>
          <a:xfrm>
            <a:off x="942535" y="1181687"/>
            <a:ext cx="2799471" cy="6471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SALES REVENUE</a:t>
            </a:r>
          </a:p>
          <a:p>
            <a:pPr algn="ctr"/>
            <a:r>
              <a:rPr lang="en-BR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since inception</a:t>
            </a: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5647F72-748A-A24E-A39E-AD2B083603E1}"/>
              </a:ext>
            </a:extLst>
          </p:cNvPr>
          <p:cNvSpPr/>
          <p:nvPr/>
        </p:nvSpPr>
        <p:spPr>
          <a:xfrm>
            <a:off x="4391384" y="1392703"/>
            <a:ext cx="3470190" cy="1871928"/>
          </a:xfrm>
          <a:prstGeom prst="roundRect">
            <a:avLst>
              <a:gd name="adj" fmla="val 350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048EEC6C-AD09-FB43-8823-7352CDDC045C}"/>
              </a:ext>
            </a:extLst>
          </p:cNvPr>
          <p:cNvSpPr/>
          <p:nvPr/>
        </p:nvSpPr>
        <p:spPr>
          <a:xfrm>
            <a:off x="4726744" y="1181687"/>
            <a:ext cx="2799471" cy="6471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CUSTOMERS</a:t>
            </a:r>
            <a:endParaRPr lang="en-B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B922B16D-308C-2347-9B34-70B8327DA041}"/>
              </a:ext>
            </a:extLst>
          </p:cNvPr>
          <p:cNvSpPr/>
          <p:nvPr/>
        </p:nvSpPr>
        <p:spPr>
          <a:xfrm>
            <a:off x="8133390" y="1392703"/>
            <a:ext cx="3470190" cy="1871928"/>
          </a:xfrm>
          <a:prstGeom prst="roundRect">
            <a:avLst>
              <a:gd name="adj" fmla="val 350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A3B2B1E5-6BD3-8043-ABBF-1B7B7A09A0C5}"/>
              </a:ext>
            </a:extLst>
          </p:cNvPr>
          <p:cNvSpPr/>
          <p:nvPr/>
        </p:nvSpPr>
        <p:spPr>
          <a:xfrm>
            <a:off x="8468750" y="1181687"/>
            <a:ext cx="2799471" cy="64711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SALES FORECAST</a:t>
            </a:r>
          </a:p>
          <a:p>
            <a:pPr algn="ctr"/>
            <a:r>
              <a:rPr lang="en-B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 YEAR PERIOD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840854A8-29AD-1F4B-924B-99FCB3DBBD50}"/>
              </a:ext>
            </a:extLst>
          </p:cNvPr>
          <p:cNvSpPr/>
          <p:nvPr/>
        </p:nvSpPr>
        <p:spPr>
          <a:xfrm>
            <a:off x="585245" y="3840479"/>
            <a:ext cx="4816646" cy="2602524"/>
          </a:xfrm>
          <a:prstGeom prst="roundRect">
            <a:avLst>
              <a:gd name="adj" fmla="val 350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E58AFCAF-9DB8-9C49-B807-5C3E5AD0E6B8}"/>
              </a:ext>
            </a:extLst>
          </p:cNvPr>
          <p:cNvSpPr/>
          <p:nvPr/>
        </p:nvSpPr>
        <p:spPr>
          <a:xfrm>
            <a:off x="1570458" y="3555449"/>
            <a:ext cx="2799471" cy="64711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AVERAGE GROWTH</a:t>
            </a:r>
            <a:endParaRPr lang="en-B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B8EFA057-C86F-8B41-8CD4-19F9F365418B}"/>
              </a:ext>
            </a:extLst>
          </p:cNvPr>
          <p:cNvSpPr/>
          <p:nvPr/>
        </p:nvSpPr>
        <p:spPr>
          <a:xfrm>
            <a:off x="5715910" y="3840480"/>
            <a:ext cx="5887671" cy="2602523"/>
          </a:xfrm>
          <a:prstGeom prst="roundRect">
            <a:avLst>
              <a:gd name="adj" fmla="val 350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BF86157E-5735-3243-903C-EDC266B9DFDF}"/>
              </a:ext>
            </a:extLst>
          </p:cNvPr>
          <p:cNvSpPr/>
          <p:nvPr/>
        </p:nvSpPr>
        <p:spPr>
          <a:xfrm>
            <a:off x="7087499" y="3535012"/>
            <a:ext cx="3185914" cy="64711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REVENUE BY PRODUCT</a:t>
            </a:r>
          </a:p>
          <a:p>
            <a:pPr algn="ctr"/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BR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ince inception</a:t>
            </a:r>
            <a:endParaRPr lang="en-BR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150" name="Chart 149">
            <a:extLst>
              <a:ext uri="{FF2B5EF4-FFF2-40B4-BE49-F238E27FC236}">
                <a16:creationId xmlns:a16="http://schemas.microsoft.com/office/drawing/2014/main" id="{7960B1CC-EA98-A64D-94B3-8717FFD00A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7627105"/>
              </p:ext>
            </p:extLst>
          </p:nvPr>
        </p:nvGraphicFramePr>
        <p:xfrm>
          <a:off x="791308" y="4372809"/>
          <a:ext cx="4187092" cy="1846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5" name="Table 154">
            <a:extLst>
              <a:ext uri="{FF2B5EF4-FFF2-40B4-BE49-F238E27FC236}">
                <a16:creationId xmlns:a16="http://schemas.microsoft.com/office/drawing/2014/main" id="{BF367C3C-C156-1547-B27D-A1C06ADD3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695971"/>
              </p:ext>
            </p:extLst>
          </p:nvPr>
        </p:nvGraphicFramePr>
        <p:xfrm>
          <a:off x="5949794" y="4372809"/>
          <a:ext cx="2715190" cy="1834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595">
                  <a:extLst>
                    <a:ext uri="{9D8B030D-6E8A-4147-A177-3AD203B41FA5}">
                      <a16:colId xmlns:a16="http://schemas.microsoft.com/office/drawing/2014/main" val="2399095588"/>
                    </a:ext>
                  </a:extLst>
                </a:gridCol>
                <a:gridCol w="1357595">
                  <a:extLst>
                    <a:ext uri="{9D8B030D-6E8A-4147-A177-3AD203B41FA5}">
                      <a16:colId xmlns:a16="http://schemas.microsoft.com/office/drawing/2014/main" val="2392546636"/>
                    </a:ext>
                  </a:extLst>
                </a:gridCol>
              </a:tblGrid>
              <a:tr h="4909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</a:t>
                      </a:r>
                      <a:endParaRPr lang="en-US" sz="1800" dirty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REVENUE</a:t>
                      </a:r>
                      <a:endParaRPr lang="en-US" sz="1800" dirty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933222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1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$450.00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513088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2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$200.00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077106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3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$800.00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175798"/>
                  </a:ext>
                </a:extLst>
              </a:tr>
            </a:tbl>
          </a:graphicData>
        </a:graphic>
      </p:graphicFrame>
      <p:graphicFrame>
        <p:nvGraphicFramePr>
          <p:cNvPr id="162" name="Table 161">
            <a:extLst>
              <a:ext uri="{FF2B5EF4-FFF2-40B4-BE49-F238E27FC236}">
                <a16:creationId xmlns:a16="http://schemas.microsoft.com/office/drawing/2014/main" id="{225024A6-DA80-394A-8F29-7D301BA75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308208"/>
              </p:ext>
            </p:extLst>
          </p:nvPr>
        </p:nvGraphicFramePr>
        <p:xfrm>
          <a:off x="8659127" y="4372809"/>
          <a:ext cx="2715190" cy="1834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595">
                  <a:extLst>
                    <a:ext uri="{9D8B030D-6E8A-4147-A177-3AD203B41FA5}">
                      <a16:colId xmlns:a16="http://schemas.microsoft.com/office/drawing/2014/main" val="2399095588"/>
                    </a:ext>
                  </a:extLst>
                </a:gridCol>
                <a:gridCol w="1357595">
                  <a:extLst>
                    <a:ext uri="{9D8B030D-6E8A-4147-A177-3AD203B41FA5}">
                      <a16:colId xmlns:a16="http://schemas.microsoft.com/office/drawing/2014/main" val="2392546636"/>
                    </a:ext>
                  </a:extLst>
                </a:gridCol>
              </a:tblGrid>
              <a:tr h="4909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</a:t>
                      </a:r>
                      <a:endParaRPr lang="en-US" sz="1800" dirty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50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REVENUE</a:t>
                      </a:r>
                      <a:endParaRPr lang="en-US" sz="1800" dirty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933222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4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$550.00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513088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5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$200.00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077106"/>
                  </a:ext>
                </a:extLst>
              </a:tr>
              <a:tr h="4478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Product 6</a:t>
                      </a:r>
                    </a:p>
                  </a:txBody>
                  <a:tcPr marL="73043" marR="73043" marT="36521" marB="36521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5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$300.00</a:t>
                      </a:r>
                    </a:p>
                  </a:txBody>
                  <a:tcPr marL="73043" marR="73043" marT="36521" marB="36521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17579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9A12C76-E61C-AD4B-BF35-196BC7B174F9}"/>
              </a:ext>
            </a:extLst>
          </p:cNvPr>
          <p:cNvSpPr txBox="1"/>
          <p:nvPr/>
        </p:nvSpPr>
        <p:spPr>
          <a:xfrm>
            <a:off x="1490915" y="1948660"/>
            <a:ext cx="17027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sz="65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$2B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23D271-45EA-EDB1-E5BB-6AFEA1ABA28F}"/>
              </a:ext>
            </a:extLst>
          </p:cNvPr>
          <p:cNvSpPr txBox="1"/>
          <p:nvPr/>
        </p:nvSpPr>
        <p:spPr>
          <a:xfrm>
            <a:off x="5303176" y="1948660"/>
            <a:ext cx="16466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sz="65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570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912790-3FA7-F432-4313-626B14113787}"/>
              </a:ext>
            </a:extLst>
          </p:cNvPr>
          <p:cNvSpPr txBox="1"/>
          <p:nvPr/>
        </p:nvSpPr>
        <p:spPr>
          <a:xfrm>
            <a:off x="8664983" y="1948660"/>
            <a:ext cx="24192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sz="65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$1.5B</a:t>
            </a:r>
          </a:p>
        </p:txBody>
      </p:sp>
    </p:spTree>
    <p:extLst>
      <p:ext uri="{BB962C8B-B14F-4D97-AF65-F5344CB8AC3E}">
        <p14:creationId xmlns:p14="http://schemas.microsoft.com/office/powerpoint/2010/main" val="399778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BE3FA6-89FF-487A-A0EC-9B65B2DDD6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1" y="934408"/>
            <a:ext cx="3798732" cy="216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-blue-green 1">
      <a:dk1>
        <a:srgbClr val="000000"/>
      </a:dk1>
      <a:lt1>
        <a:srgbClr val="FFFFFF"/>
      </a:lt1>
      <a:dk2>
        <a:srgbClr val="1F497D"/>
      </a:dk2>
      <a:lt2>
        <a:srgbClr val="F0F2F0"/>
      </a:lt2>
      <a:accent1>
        <a:srgbClr val="EE3F82"/>
      </a:accent1>
      <a:accent2>
        <a:srgbClr val="A12B93"/>
      </a:accent2>
      <a:accent3>
        <a:srgbClr val="6A5DB1"/>
      </a:accent3>
      <a:accent4>
        <a:srgbClr val="539CE6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223</Words>
  <Application>Microsoft Office PowerPoint</Application>
  <PresentationFormat>Custom</PresentationFormat>
  <Paragraphs>76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3_Office Theme</vt:lpstr>
      <vt:lpstr>Sales Forecasting Slide Template</vt:lpstr>
      <vt:lpstr>Sales Forecasting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2023-04-29T07:33:53Z</dcterms:modified>
</cp:coreProperties>
</file>