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4" r:id="rId1"/>
    <p:sldMasterId id="2147483799" r:id="rId2"/>
    <p:sldMasterId id="2147483823" r:id="rId3"/>
  </p:sldMasterIdLst>
  <p:notesMasterIdLst>
    <p:notesMasterId r:id="rId28"/>
  </p:notesMasterIdLst>
  <p:handoutMasterIdLst>
    <p:handoutMasterId r:id="rId29"/>
  </p:handoutMasterIdLst>
  <p:sldIdLst>
    <p:sldId id="857" r:id="rId4"/>
    <p:sldId id="881" r:id="rId5"/>
    <p:sldId id="860" r:id="rId6"/>
    <p:sldId id="861" r:id="rId7"/>
    <p:sldId id="862" r:id="rId8"/>
    <p:sldId id="869" r:id="rId9"/>
    <p:sldId id="864" r:id="rId10"/>
    <p:sldId id="865" r:id="rId11"/>
    <p:sldId id="866" r:id="rId12"/>
    <p:sldId id="871" r:id="rId13"/>
    <p:sldId id="870" r:id="rId14"/>
    <p:sldId id="873" r:id="rId15"/>
    <p:sldId id="872" r:id="rId16"/>
    <p:sldId id="874" r:id="rId17"/>
    <p:sldId id="875" r:id="rId18"/>
    <p:sldId id="876" r:id="rId19"/>
    <p:sldId id="877" r:id="rId20"/>
    <p:sldId id="878" r:id="rId21"/>
    <p:sldId id="879" r:id="rId22"/>
    <p:sldId id="880" r:id="rId23"/>
    <p:sldId id="868" r:id="rId24"/>
    <p:sldId id="867" r:id="rId25"/>
    <p:sldId id="882" r:id="rId26"/>
    <p:sldId id="859" r:id="rId27"/>
  </p:sldIdLst>
  <p:sldSz cx="12192000" cy="6858000"/>
  <p:notesSz cx="6797675" cy="9926638"/>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DA96"/>
    <a:srgbClr val="FFD6BD"/>
    <a:srgbClr val="FEE36E"/>
    <a:srgbClr val="1076BD"/>
    <a:srgbClr val="52ADE1"/>
    <a:srgbClr val="F7901F"/>
    <a:srgbClr val="8DC250"/>
    <a:srgbClr val="FECD04"/>
    <a:srgbClr val="FF4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6C067-FB73-41F8-8728-408D1C0AE98D}" v="102" dt="2026-07-16T04:49:14.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7" autoAdjust="0"/>
    <p:restoredTop sz="85905" autoAdjust="0"/>
  </p:normalViewPr>
  <p:slideViewPr>
    <p:cSldViewPr>
      <p:cViewPr varScale="1">
        <p:scale>
          <a:sx n="60" d="100"/>
          <a:sy n="60" d="100"/>
        </p:scale>
        <p:origin x="604" y="52"/>
      </p:cViewPr>
      <p:guideLst>
        <p:guide orient="horz" pos="2568"/>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Heyner" userId="4f259a5c-94fa-44bc-8e5d-9bf8d59fbe3a" providerId="ADAL" clId="{ED772E40-C8D5-440C-951D-1443A6BAC99E}"/>
    <pc:docChg chg="custSel addSld modSld">
      <pc:chgData name="Lara, Heyner" userId="4f259a5c-94fa-44bc-8e5d-9bf8d59fbe3a" providerId="ADAL" clId="{ED772E40-C8D5-440C-951D-1443A6BAC99E}" dt="2026-07-16T10:26:13.532" v="37" actId="403"/>
      <pc:docMkLst>
        <pc:docMk/>
      </pc:docMkLst>
      <pc:sldChg chg="addSp modSp mod">
        <pc:chgData name="Lara, Heyner" userId="4f259a5c-94fa-44bc-8e5d-9bf8d59fbe3a" providerId="ADAL" clId="{ED772E40-C8D5-440C-951D-1443A6BAC99E}" dt="2026-07-16T04:57:34.380" v="13" actId="1076"/>
        <pc:sldMkLst>
          <pc:docMk/>
          <pc:sldMk cId="3630601656" sldId="881"/>
        </pc:sldMkLst>
        <pc:spChg chg="mod">
          <ac:chgData name="Lara, Heyner" userId="4f259a5c-94fa-44bc-8e5d-9bf8d59fbe3a" providerId="ADAL" clId="{ED772E40-C8D5-440C-951D-1443A6BAC99E}" dt="2026-07-16T04:57:25.434" v="9" actId="1076"/>
          <ac:spMkLst>
            <pc:docMk/>
            <pc:sldMk cId="3630601656" sldId="881"/>
            <ac:spMk id="8" creationId="{A37B1444-BB42-479E-51CF-F8E5424CFA21}"/>
          </ac:spMkLst>
        </pc:spChg>
        <pc:grpChg chg="mod">
          <ac:chgData name="Lara, Heyner" userId="4f259a5c-94fa-44bc-8e5d-9bf8d59fbe3a" providerId="ADAL" clId="{ED772E40-C8D5-440C-951D-1443A6BAC99E}" dt="2026-07-16T04:57:22.526" v="8" actId="1076"/>
          <ac:grpSpMkLst>
            <pc:docMk/>
            <pc:sldMk cId="3630601656" sldId="881"/>
            <ac:grpSpMk id="4" creationId="{3A3B8195-F530-9B62-11B9-E752689B5C2B}"/>
          </ac:grpSpMkLst>
        </pc:grpChg>
        <pc:picChg chg="add mod">
          <ac:chgData name="Lara, Heyner" userId="4f259a5c-94fa-44bc-8e5d-9bf8d59fbe3a" providerId="ADAL" clId="{ED772E40-C8D5-440C-951D-1443A6BAC99E}" dt="2026-07-16T04:57:34.380" v="13" actId="1076"/>
          <ac:picMkLst>
            <pc:docMk/>
            <pc:sldMk cId="3630601656" sldId="881"/>
            <ac:picMk id="10" creationId="{3BA66D88-29E2-E0AD-9EE8-66FB38E8503D}"/>
          </ac:picMkLst>
        </pc:picChg>
      </pc:sldChg>
      <pc:sldChg chg="modSp new mod">
        <pc:chgData name="Lara, Heyner" userId="4f259a5c-94fa-44bc-8e5d-9bf8d59fbe3a" providerId="ADAL" clId="{ED772E40-C8D5-440C-951D-1443A6BAC99E}" dt="2026-07-16T10:26:13.532" v="37" actId="403"/>
        <pc:sldMkLst>
          <pc:docMk/>
          <pc:sldMk cId="825234270" sldId="882"/>
        </pc:sldMkLst>
        <pc:spChg chg="mod">
          <ac:chgData name="Lara, Heyner" userId="4f259a5c-94fa-44bc-8e5d-9bf8d59fbe3a" providerId="ADAL" clId="{ED772E40-C8D5-440C-951D-1443A6BAC99E}" dt="2026-07-16T10:26:13.532" v="37" actId="403"/>
          <ac:spMkLst>
            <pc:docMk/>
            <pc:sldMk cId="825234270" sldId="882"/>
            <ac:spMk id="3" creationId="{DFDC7A54-BF0C-AECE-2275-873E55D3CF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6400" cy="496412"/>
          </a:xfrm>
          <a:prstGeom prst="rect">
            <a:avLst/>
          </a:prstGeom>
        </p:spPr>
        <p:txBody>
          <a:bodyPr vert="horz" lIns="92141" tIns="46073" rIns="92141" bIns="46073" rtlCol="0"/>
          <a:lstStyle>
            <a:lvl1pPr algn="l">
              <a:defRPr sz="1200"/>
            </a:lvl1pPr>
          </a:lstStyle>
          <a:p>
            <a:endParaRPr lang="en-ZA"/>
          </a:p>
        </p:txBody>
      </p:sp>
      <p:sp>
        <p:nvSpPr>
          <p:cNvPr id="3" name="Date Placeholder 2"/>
          <p:cNvSpPr>
            <a:spLocks noGrp="1"/>
          </p:cNvSpPr>
          <p:nvPr>
            <p:ph type="dt" sz="quarter" idx="1"/>
          </p:nvPr>
        </p:nvSpPr>
        <p:spPr>
          <a:xfrm>
            <a:off x="3849688" y="1"/>
            <a:ext cx="2946400" cy="496412"/>
          </a:xfrm>
          <a:prstGeom prst="rect">
            <a:avLst/>
          </a:prstGeom>
        </p:spPr>
        <p:txBody>
          <a:bodyPr vert="horz" lIns="92141" tIns="46073" rIns="92141" bIns="46073" rtlCol="0"/>
          <a:lstStyle>
            <a:lvl1pPr algn="r">
              <a:defRPr sz="1200"/>
            </a:lvl1pPr>
          </a:lstStyle>
          <a:p>
            <a:fld id="{1D0945D4-7C2D-4A13-B38A-E12CB1D577C6}" type="datetimeFigureOut">
              <a:rPr lang="en-ZA" smtClean="0"/>
              <a:pPr/>
              <a:t>2026/07/16</a:t>
            </a:fld>
            <a:endParaRPr lang="en-ZA"/>
          </a:p>
        </p:txBody>
      </p:sp>
      <p:sp>
        <p:nvSpPr>
          <p:cNvPr id="4" name="Footer Placeholder 3"/>
          <p:cNvSpPr>
            <a:spLocks noGrp="1"/>
          </p:cNvSpPr>
          <p:nvPr>
            <p:ph type="ftr" sz="quarter" idx="2"/>
          </p:nvPr>
        </p:nvSpPr>
        <p:spPr>
          <a:xfrm>
            <a:off x="3" y="9428630"/>
            <a:ext cx="2946400" cy="496411"/>
          </a:xfrm>
          <a:prstGeom prst="rect">
            <a:avLst/>
          </a:prstGeom>
        </p:spPr>
        <p:txBody>
          <a:bodyPr vert="horz" lIns="92141" tIns="46073" rIns="92141" bIns="46073"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630"/>
            <a:ext cx="2946400" cy="496411"/>
          </a:xfrm>
          <a:prstGeom prst="rect">
            <a:avLst/>
          </a:prstGeom>
        </p:spPr>
        <p:txBody>
          <a:bodyPr vert="horz" lIns="92141" tIns="46073" rIns="92141" bIns="46073" rtlCol="0" anchor="b"/>
          <a:lstStyle>
            <a:lvl1pPr algn="r">
              <a:defRPr sz="1200"/>
            </a:lvl1pPr>
          </a:lstStyle>
          <a:p>
            <a:fld id="{204A9269-D6D7-48C4-9470-0116AF9D5FB3}" type="slidenum">
              <a:rPr lang="en-ZA" smtClean="0"/>
              <a:pPr/>
              <a:t>‹#›</a:t>
            </a:fld>
            <a:endParaRPr lang="en-ZA"/>
          </a:p>
        </p:txBody>
      </p:sp>
    </p:spTree>
    <p:extLst>
      <p:ext uri="{BB962C8B-B14F-4D97-AF65-F5344CB8AC3E}">
        <p14:creationId xmlns:p14="http://schemas.microsoft.com/office/powerpoint/2010/main" val="235348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2141" tIns="46073" rIns="92141" bIns="46073" rtlCol="0"/>
          <a:lstStyle>
            <a:lvl1pPr algn="l">
              <a:defRPr sz="1200"/>
            </a:lvl1pPr>
          </a:lstStyle>
          <a:p>
            <a:endParaRPr lang="en-US"/>
          </a:p>
        </p:txBody>
      </p:sp>
      <p:sp>
        <p:nvSpPr>
          <p:cNvPr id="3" name="Date Placeholder 2"/>
          <p:cNvSpPr>
            <a:spLocks noGrp="1"/>
          </p:cNvSpPr>
          <p:nvPr>
            <p:ph type="dt" idx="1"/>
          </p:nvPr>
        </p:nvSpPr>
        <p:spPr>
          <a:xfrm>
            <a:off x="3850444" y="1"/>
            <a:ext cx="2945659" cy="496332"/>
          </a:xfrm>
          <a:prstGeom prst="rect">
            <a:avLst/>
          </a:prstGeom>
        </p:spPr>
        <p:txBody>
          <a:bodyPr vert="horz" lIns="92141" tIns="46073" rIns="92141" bIns="46073" rtlCol="0"/>
          <a:lstStyle>
            <a:lvl1pPr algn="r">
              <a:defRPr sz="1200"/>
            </a:lvl1pPr>
          </a:lstStyle>
          <a:p>
            <a:fld id="{CB34B744-44EE-4F42-B972-C0B75A3BE042}" type="datetimeFigureOut">
              <a:rPr lang="en-US" smtClean="0"/>
              <a:pPr/>
              <a:t>7/15/2026</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141" tIns="46073" rIns="92141" bIns="46073" rtlCol="0" anchor="ctr"/>
          <a:lstStyle/>
          <a:p>
            <a:endParaRPr lang="en-US"/>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2141" tIns="46073" rIns="92141" bIns="460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7"/>
            <a:ext cx="2945659" cy="496332"/>
          </a:xfrm>
          <a:prstGeom prst="rect">
            <a:avLst/>
          </a:prstGeom>
        </p:spPr>
        <p:txBody>
          <a:bodyPr vert="horz" lIns="92141" tIns="46073" rIns="92141" bIns="46073"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7"/>
            <a:ext cx="2945659" cy="496332"/>
          </a:xfrm>
          <a:prstGeom prst="rect">
            <a:avLst/>
          </a:prstGeom>
        </p:spPr>
        <p:txBody>
          <a:bodyPr vert="horz" lIns="92141" tIns="46073" rIns="92141" bIns="46073" rtlCol="0" anchor="b"/>
          <a:lstStyle>
            <a:lvl1pPr algn="r">
              <a:defRPr sz="1200"/>
            </a:lvl1pPr>
          </a:lstStyle>
          <a:p>
            <a:fld id="{B3EBCF5C-793D-4E2E-8A58-2738429E7524}" type="slidenum">
              <a:rPr lang="en-US" smtClean="0"/>
              <a:pPr/>
              <a:t>‹#›</a:t>
            </a:fld>
            <a:endParaRPr lang="en-US"/>
          </a:p>
        </p:txBody>
      </p:sp>
    </p:spTree>
    <p:extLst>
      <p:ext uri="{BB962C8B-B14F-4D97-AF65-F5344CB8AC3E}">
        <p14:creationId xmlns:p14="http://schemas.microsoft.com/office/powerpoint/2010/main" val="169704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sychology-lexicon.com/cms/glossary/34-glossary-a/4821-active-processing.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multimedia.ucsd.edu/best-practices/multimedia-learning.html" TargetMode="External"/><Relationship Id="rId4" Type="http://schemas.openxmlformats.org/officeDocument/2006/relationships/hyperlink" Target="https://www.youtube.com/watch?v=b5pRoCM7PII"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1</a:t>
            </a:fld>
            <a:endParaRPr lang="en-US"/>
          </a:p>
        </p:txBody>
      </p:sp>
    </p:spTree>
    <p:extLst>
      <p:ext uri="{BB962C8B-B14F-4D97-AF65-F5344CB8AC3E}">
        <p14:creationId xmlns:p14="http://schemas.microsoft.com/office/powerpoint/2010/main" val="334805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F28DF-02FB-ACD1-65C3-9EF7816F4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93821E-A1B8-F562-F022-D79E7403858E}"/>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641ADFB6-2DC0-0DF3-08FE-2FBAD512F642}"/>
              </a:ext>
            </a:extLst>
          </p:cNvPr>
          <p:cNvSpPr>
            <a:spLocks noGrp="1"/>
          </p:cNvSpPr>
          <p:nvPr>
            <p:ph type="body" idx="1"/>
          </p:nvPr>
        </p:nvSpPr>
        <p:spPr/>
        <p:txBody>
          <a:bodyPr/>
          <a:lstStyle/>
          <a:p>
            <a:r>
              <a:rPr lang="en-ZA" dirty="0" err="1"/>
              <a:t>ClickUp</a:t>
            </a:r>
            <a:r>
              <a:rPr lang="en-ZA" dirty="0"/>
              <a:t> is a cloud-based work and project management platform designed to replace multiple productivity apps. It allows teams and individuals to centralize their tasks, documents, whiteboards, chat, goals, and time tracking into a single, highly customizable workspace.</a:t>
            </a:r>
          </a:p>
        </p:txBody>
      </p:sp>
      <p:sp>
        <p:nvSpPr>
          <p:cNvPr id="4" name="Slide Number Placeholder 3">
            <a:extLst>
              <a:ext uri="{FF2B5EF4-FFF2-40B4-BE49-F238E27FC236}">
                <a16:creationId xmlns:a16="http://schemas.microsoft.com/office/drawing/2014/main" id="{451A7ACD-ED1C-AF4F-D711-8A5F7B778B3E}"/>
              </a:ext>
            </a:extLst>
          </p:cNvPr>
          <p:cNvSpPr>
            <a:spLocks noGrp="1"/>
          </p:cNvSpPr>
          <p:nvPr>
            <p:ph type="sldNum" sz="quarter" idx="5"/>
          </p:nvPr>
        </p:nvSpPr>
        <p:spPr/>
        <p:txBody>
          <a:bodyPr/>
          <a:lstStyle/>
          <a:p>
            <a:fld id="{B3EBCF5C-793D-4E2E-8A58-2738429E7524}" type="slidenum">
              <a:rPr lang="en-US" smtClean="0"/>
              <a:pPr/>
              <a:t>10</a:t>
            </a:fld>
            <a:endParaRPr lang="en-US"/>
          </a:p>
        </p:txBody>
      </p:sp>
    </p:spTree>
    <p:extLst>
      <p:ext uri="{BB962C8B-B14F-4D97-AF65-F5344CB8AC3E}">
        <p14:creationId xmlns:p14="http://schemas.microsoft.com/office/powerpoint/2010/main" val="322885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3EBCF5C-793D-4E2E-8A58-2738429E7524}" type="slidenum">
              <a:rPr lang="en-US" smtClean="0"/>
              <a:pPr/>
              <a:t>11</a:t>
            </a:fld>
            <a:endParaRPr lang="en-US"/>
          </a:p>
        </p:txBody>
      </p:sp>
    </p:spTree>
    <p:extLst>
      <p:ext uri="{BB962C8B-B14F-4D97-AF65-F5344CB8AC3E}">
        <p14:creationId xmlns:p14="http://schemas.microsoft.com/office/powerpoint/2010/main" val="129625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980F-34B9-261A-50C3-325ACE117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48BF0-9987-8083-DED2-C5E3592BA7AC}"/>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EFFA088B-64DD-6B2D-6E53-2BFECD17A47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2982F9E-3FC2-0DBE-309B-C4DAE3DC9208}"/>
              </a:ext>
            </a:extLst>
          </p:cNvPr>
          <p:cNvSpPr>
            <a:spLocks noGrp="1"/>
          </p:cNvSpPr>
          <p:nvPr>
            <p:ph type="sldNum" sz="quarter" idx="5"/>
          </p:nvPr>
        </p:nvSpPr>
        <p:spPr/>
        <p:txBody>
          <a:bodyPr/>
          <a:lstStyle/>
          <a:p>
            <a:fld id="{B3EBCF5C-793D-4E2E-8A58-2738429E7524}" type="slidenum">
              <a:rPr lang="en-US" smtClean="0"/>
              <a:pPr/>
              <a:t>12</a:t>
            </a:fld>
            <a:endParaRPr lang="en-US"/>
          </a:p>
        </p:txBody>
      </p:sp>
    </p:spTree>
    <p:extLst>
      <p:ext uri="{BB962C8B-B14F-4D97-AF65-F5344CB8AC3E}">
        <p14:creationId xmlns:p14="http://schemas.microsoft.com/office/powerpoint/2010/main" val="993436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77FBF-2029-6D52-85FA-9068AB119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A6A61-D780-6F83-3573-95FDAB09A6EF}"/>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CD015EAE-7504-ECD0-66A1-807A8F3C688A}"/>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0DB51A8-3B60-A9AD-7E36-B1332FE90FD6}"/>
              </a:ext>
            </a:extLst>
          </p:cNvPr>
          <p:cNvSpPr>
            <a:spLocks noGrp="1"/>
          </p:cNvSpPr>
          <p:nvPr>
            <p:ph type="sldNum" sz="quarter" idx="5"/>
          </p:nvPr>
        </p:nvSpPr>
        <p:spPr/>
        <p:txBody>
          <a:bodyPr/>
          <a:lstStyle/>
          <a:p>
            <a:fld id="{B3EBCF5C-793D-4E2E-8A58-2738429E7524}" type="slidenum">
              <a:rPr lang="en-US" smtClean="0"/>
              <a:pPr/>
              <a:t>13</a:t>
            </a:fld>
            <a:endParaRPr lang="en-US"/>
          </a:p>
        </p:txBody>
      </p:sp>
    </p:spTree>
    <p:extLst>
      <p:ext uri="{BB962C8B-B14F-4D97-AF65-F5344CB8AC3E}">
        <p14:creationId xmlns:p14="http://schemas.microsoft.com/office/powerpoint/2010/main" val="16327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0BC6E-1A15-990E-AAC1-9C93452EA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CB016-09DC-6CAD-A8FA-BEDAF053D196}"/>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59AE03B7-8CAF-6F5E-8F22-65D71C87A2DF}"/>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F8D0E93-BB0E-A37F-B65A-73C48735BE21}"/>
              </a:ext>
            </a:extLst>
          </p:cNvPr>
          <p:cNvSpPr>
            <a:spLocks noGrp="1"/>
          </p:cNvSpPr>
          <p:nvPr>
            <p:ph type="sldNum" sz="quarter" idx="5"/>
          </p:nvPr>
        </p:nvSpPr>
        <p:spPr/>
        <p:txBody>
          <a:bodyPr/>
          <a:lstStyle/>
          <a:p>
            <a:fld id="{B3EBCF5C-793D-4E2E-8A58-2738429E7524}" type="slidenum">
              <a:rPr lang="en-US" smtClean="0"/>
              <a:pPr/>
              <a:t>14</a:t>
            </a:fld>
            <a:endParaRPr lang="en-US"/>
          </a:p>
        </p:txBody>
      </p:sp>
    </p:spTree>
    <p:extLst>
      <p:ext uri="{BB962C8B-B14F-4D97-AF65-F5344CB8AC3E}">
        <p14:creationId xmlns:p14="http://schemas.microsoft.com/office/powerpoint/2010/main" val="279601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368B1-96AD-B702-CD87-46DEFE23E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D5610-BD67-027F-5626-7295CD955BD8}"/>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20B31F86-D820-B400-7360-5980FF77ACE5}"/>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F04690FA-A158-90C0-2A41-EEFCB4813FC9}"/>
              </a:ext>
            </a:extLst>
          </p:cNvPr>
          <p:cNvSpPr>
            <a:spLocks noGrp="1"/>
          </p:cNvSpPr>
          <p:nvPr>
            <p:ph type="sldNum" sz="quarter" idx="5"/>
          </p:nvPr>
        </p:nvSpPr>
        <p:spPr/>
        <p:txBody>
          <a:bodyPr/>
          <a:lstStyle/>
          <a:p>
            <a:fld id="{B3EBCF5C-793D-4E2E-8A58-2738429E7524}" type="slidenum">
              <a:rPr lang="en-US" smtClean="0"/>
              <a:pPr/>
              <a:t>15</a:t>
            </a:fld>
            <a:endParaRPr lang="en-US"/>
          </a:p>
        </p:txBody>
      </p:sp>
    </p:spTree>
    <p:extLst>
      <p:ext uri="{BB962C8B-B14F-4D97-AF65-F5344CB8AC3E}">
        <p14:creationId xmlns:p14="http://schemas.microsoft.com/office/powerpoint/2010/main" val="406893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747C9-7CCD-094A-D18B-CC17694F4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311C7-459C-496C-896E-CA1A5BE85C92}"/>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183832EA-C63F-C6AF-7368-E0CAB72EBA7C}"/>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9285F185-F4AC-3466-D5F0-F35937461490}"/>
              </a:ext>
            </a:extLst>
          </p:cNvPr>
          <p:cNvSpPr>
            <a:spLocks noGrp="1"/>
          </p:cNvSpPr>
          <p:nvPr>
            <p:ph type="sldNum" sz="quarter" idx="5"/>
          </p:nvPr>
        </p:nvSpPr>
        <p:spPr/>
        <p:txBody>
          <a:bodyPr/>
          <a:lstStyle/>
          <a:p>
            <a:fld id="{B3EBCF5C-793D-4E2E-8A58-2738429E7524}" type="slidenum">
              <a:rPr lang="en-US" smtClean="0"/>
              <a:pPr/>
              <a:t>16</a:t>
            </a:fld>
            <a:endParaRPr lang="en-US"/>
          </a:p>
        </p:txBody>
      </p:sp>
    </p:spTree>
    <p:extLst>
      <p:ext uri="{BB962C8B-B14F-4D97-AF65-F5344CB8AC3E}">
        <p14:creationId xmlns:p14="http://schemas.microsoft.com/office/powerpoint/2010/main" val="2338336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A5AFB-CE8E-6D03-5653-034508C17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33EDC-21CC-FE44-6520-E6B5BD97F4E7}"/>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5D8B3E70-BF0D-DB0B-900F-16277828A481}"/>
              </a:ext>
            </a:extLst>
          </p:cNvPr>
          <p:cNvSpPr>
            <a:spLocks noGrp="1"/>
          </p:cNvSpPr>
          <p:nvPr>
            <p:ph type="body" idx="1"/>
          </p:nvPr>
        </p:nvSpPr>
        <p:spPr/>
        <p:txBody>
          <a:bodyPr/>
          <a:lstStyle/>
          <a:p>
            <a:r>
              <a:rPr lang="en-ZA" sz="1200" b="0" i="0" kern="1200" dirty="0">
                <a:solidFill>
                  <a:schemeClr val="tx1"/>
                </a:solidFill>
                <a:effectLst/>
                <a:latin typeface="+mn-lt"/>
                <a:ea typeface="+mn-ea"/>
                <a:cs typeface="+mn-cs"/>
              </a:rPr>
              <a:t>Motivation is defined as the urge to make progress toward a goal. Game mechanics can be used to motivate us intrinsically (without a promise of an external reward) or extrinsically (with a promise of an external reward).</a:t>
            </a:r>
            <a:endParaRPr lang="en-ZA" dirty="0"/>
          </a:p>
        </p:txBody>
      </p:sp>
      <p:sp>
        <p:nvSpPr>
          <p:cNvPr id="4" name="Slide Number Placeholder 3">
            <a:extLst>
              <a:ext uri="{FF2B5EF4-FFF2-40B4-BE49-F238E27FC236}">
                <a16:creationId xmlns:a16="http://schemas.microsoft.com/office/drawing/2014/main" id="{1DAAB5D5-ED2C-6B42-6E61-B3D58C2FEEE8}"/>
              </a:ext>
            </a:extLst>
          </p:cNvPr>
          <p:cNvSpPr>
            <a:spLocks noGrp="1"/>
          </p:cNvSpPr>
          <p:nvPr>
            <p:ph type="sldNum" sz="quarter" idx="5"/>
          </p:nvPr>
        </p:nvSpPr>
        <p:spPr/>
        <p:txBody>
          <a:bodyPr/>
          <a:lstStyle/>
          <a:p>
            <a:fld id="{B3EBCF5C-793D-4E2E-8A58-2738429E7524}" type="slidenum">
              <a:rPr lang="en-US" smtClean="0"/>
              <a:pPr/>
              <a:t>17</a:t>
            </a:fld>
            <a:endParaRPr lang="en-US"/>
          </a:p>
        </p:txBody>
      </p:sp>
    </p:spTree>
    <p:extLst>
      <p:ext uri="{BB962C8B-B14F-4D97-AF65-F5344CB8AC3E}">
        <p14:creationId xmlns:p14="http://schemas.microsoft.com/office/powerpoint/2010/main" val="327668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1D20-3575-22B5-9394-E5F01C412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39456-28D9-5E01-410B-9D80BE11979E}"/>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97A63A56-F10F-F020-AD1A-65B964D9CEB9}"/>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82AF653-7E53-51FF-739C-6E1730DA0B49}"/>
              </a:ext>
            </a:extLst>
          </p:cNvPr>
          <p:cNvSpPr>
            <a:spLocks noGrp="1"/>
          </p:cNvSpPr>
          <p:nvPr>
            <p:ph type="sldNum" sz="quarter" idx="5"/>
          </p:nvPr>
        </p:nvSpPr>
        <p:spPr/>
        <p:txBody>
          <a:bodyPr/>
          <a:lstStyle/>
          <a:p>
            <a:fld id="{B3EBCF5C-793D-4E2E-8A58-2738429E7524}" type="slidenum">
              <a:rPr lang="en-US" smtClean="0"/>
              <a:pPr/>
              <a:t>18</a:t>
            </a:fld>
            <a:endParaRPr lang="en-US"/>
          </a:p>
        </p:txBody>
      </p:sp>
    </p:spTree>
    <p:extLst>
      <p:ext uri="{BB962C8B-B14F-4D97-AF65-F5344CB8AC3E}">
        <p14:creationId xmlns:p14="http://schemas.microsoft.com/office/powerpoint/2010/main" val="4152649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06975-47DE-C800-D154-6E7E8242F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483E4-49C3-E561-82F6-D6991B056194}"/>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B6782B6E-7DC0-565F-90AA-9B3B52964C8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9F925FD-B5DE-F36C-793B-59F6F239B17E}"/>
              </a:ext>
            </a:extLst>
          </p:cNvPr>
          <p:cNvSpPr>
            <a:spLocks noGrp="1"/>
          </p:cNvSpPr>
          <p:nvPr>
            <p:ph type="sldNum" sz="quarter" idx="5"/>
          </p:nvPr>
        </p:nvSpPr>
        <p:spPr/>
        <p:txBody>
          <a:bodyPr/>
          <a:lstStyle/>
          <a:p>
            <a:fld id="{B3EBCF5C-793D-4E2E-8A58-2738429E7524}" type="slidenum">
              <a:rPr lang="en-US" smtClean="0"/>
              <a:pPr/>
              <a:t>19</a:t>
            </a:fld>
            <a:endParaRPr lang="en-US"/>
          </a:p>
        </p:txBody>
      </p:sp>
    </p:spTree>
    <p:extLst>
      <p:ext uri="{BB962C8B-B14F-4D97-AF65-F5344CB8AC3E}">
        <p14:creationId xmlns:p14="http://schemas.microsoft.com/office/powerpoint/2010/main" val="416689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2</a:t>
            </a:fld>
            <a:endParaRPr lang="en-US"/>
          </a:p>
        </p:txBody>
      </p:sp>
    </p:spTree>
    <p:extLst>
      <p:ext uri="{BB962C8B-B14F-4D97-AF65-F5344CB8AC3E}">
        <p14:creationId xmlns:p14="http://schemas.microsoft.com/office/powerpoint/2010/main" val="219660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E696F-66B6-BC41-CD35-27D77CB1C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3055A-7F5E-C56B-C784-0C389DCCB5A4}"/>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1948A5FA-C8F4-1C89-DC4A-1FB4D2BD85AB}"/>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4588F7C5-BAA4-17DF-B75E-E12AC91D3B61}"/>
              </a:ext>
            </a:extLst>
          </p:cNvPr>
          <p:cNvSpPr>
            <a:spLocks noGrp="1"/>
          </p:cNvSpPr>
          <p:nvPr>
            <p:ph type="sldNum" sz="quarter" idx="5"/>
          </p:nvPr>
        </p:nvSpPr>
        <p:spPr/>
        <p:txBody>
          <a:bodyPr/>
          <a:lstStyle/>
          <a:p>
            <a:fld id="{B3EBCF5C-793D-4E2E-8A58-2738429E7524}" type="slidenum">
              <a:rPr lang="en-US" smtClean="0"/>
              <a:pPr/>
              <a:t>20</a:t>
            </a:fld>
            <a:endParaRPr lang="en-US"/>
          </a:p>
        </p:txBody>
      </p:sp>
    </p:spTree>
    <p:extLst>
      <p:ext uri="{BB962C8B-B14F-4D97-AF65-F5344CB8AC3E}">
        <p14:creationId xmlns:p14="http://schemas.microsoft.com/office/powerpoint/2010/main" val="3511332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21</a:t>
            </a:fld>
            <a:endParaRPr lang="en-US"/>
          </a:p>
        </p:txBody>
      </p:sp>
    </p:spTree>
    <p:extLst>
      <p:ext uri="{BB962C8B-B14F-4D97-AF65-F5344CB8AC3E}">
        <p14:creationId xmlns:p14="http://schemas.microsoft.com/office/powerpoint/2010/main" val="391746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22</a:t>
            </a:fld>
            <a:endParaRPr lang="en-US"/>
          </a:p>
        </p:txBody>
      </p:sp>
    </p:spTree>
    <p:extLst>
      <p:ext uri="{BB962C8B-B14F-4D97-AF65-F5344CB8AC3E}">
        <p14:creationId xmlns:p14="http://schemas.microsoft.com/office/powerpoint/2010/main" val="2559528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24</a:t>
            </a:fld>
            <a:endParaRPr lang="en-US"/>
          </a:p>
        </p:txBody>
      </p:sp>
    </p:spTree>
    <p:extLst>
      <p:ext uri="{BB962C8B-B14F-4D97-AF65-F5344CB8AC3E}">
        <p14:creationId xmlns:p14="http://schemas.microsoft.com/office/powerpoint/2010/main" val="34991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3</a:t>
            </a:fld>
            <a:endParaRPr lang="en-US"/>
          </a:p>
        </p:txBody>
      </p:sp>
    </p:spTree>
    <p:extLst>
      <p:ext uri="{BB962C8B-B14F-4D97-AF65-F5344CB8AC3E}">
        <p14:creationId xmlns:p14="http://schemas.microsoft.com/office/powerpoint/2010/main" val="275600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r>
              <a:rPr lang="en-ZA" b="1" dirty="0"/>
              <a:t>Retrieval practice </a:t>
            </a:r>
            <a:r>
              <a:rPr lang="en-ZA" dirty="0"/>
              <a:t>is a powerful, research-backed learning strategy where you actively recall information from memory rather than passively re-reading texts or reviewing notes .</a:t>
            </a:r>
          </a:p>
          <a:p>
            <a:r>
              <a:rPr lang="en-ZA" sz="1200" b="1" u="none" strike="noStrike" kern="1200" dirty="0">
                <a:solidFill>
                  <a:schemeClr val="tx1"/>
                </a:solidFill>
                <a:effectLst/>
                <a:latin typeface="+mn-lt"/>
                <a:ea typeface="+mn-ea"/>
                <a:cs typeface="+mn-cs"/>
              </a:rPr>
              <a:t>Active processing</a:t>
            </a:r>
            <a:r>
              <a:rPr lang="en-ZA" sz="1200" b="0" u="none" strike="noStrike" kern="1200" dirty="0">
                <a:solidFill>
                  <a:schemeClr val="tx1"/>
                </a:solidFill>
                <a:effectLst/>
                <a:latin typeface="+mn-lt"/>
                <a:ea typeface="+mn-ea"/>
                <a:cs typeface="+mn-cs"/>
              </a:rPr>
              <a:t> is a cognitive activity where the brain intentionally and effortfully manipulates incoming information to understand and remember it [</a:t>
            </a:r>
            <a:r>
              <a:rPr lang="en-ZA" sz="1200" b="0" u="none" strike="noStrike" kern="1200" dirty="0">
                <a:solidFill>
                  <a:schemeClr val="tx1"/>
                </a:solidFill>
                <a:effectLst/>
                <a:latin typeface="+mn-lt"/>
                <a:ea typeface="+mn-ea"/>
                <a:cs typeface="+mn-cs"/>
                <a:hlinkClick r:id="rId3"/>
              </a:rPr>
              <a:t>1</a:t>
            </a:r>
            <a:r>
              <a:rPr lang="en-ZA" sz="1200" b="0" u="none" strike="noStrike" kern="1200" dirty="0">
                <a:solidFill>
                  <a:schemeClr val="tx1"/>
                </a:solidFill>
                <a:effectLst/>
                <a:latin typeface="+mn-lt"/>
                <a:ea typeface="+mn-ea"/>
                <a:cs typeface="+mn-cs"/>
              </a:rPr>
              <a:t>, </a:t>
            </a:r>
            <a:r>
              <a:rPr lang="en-ZA" sz="1200" b="0" u="none" strike="noStrike" kern="1200" dirty="0">
                <a:solidFill>
                  <a:schemeClr val="tx1"/>
                </a:solidFill>
                <a:effectLst/>
                <a:latin typeface="+mn-lt"/>
                <a:ea typeface="+mn-ea"/>
                <a:cs typeface="+mn-cs"/>
                <a:hlinkClick r:id="rId4"/>
              </a:rPr>
              <a:t>2</a:t>
            </a:r>
            <a:r>
              <a:rPr lang="en-ZA" sz="1200" b="0" u="none" strike="noStrike" kern="1200" dirty="0">
                <a:solidFill>
                  <a:schemeClr val="tx1"/>
                </a:solidFill>
                <a:effectLst/>
                <a:latin typeface="+mn-lt"/>
                <a:ea typeface="+mn-ea"/>
                <a:cs typeface="+mn-cs"/>
              </a:rPr>
              <a:t>]. Instead of passively absorbing data, the brain selects relevant material, organizes it into a coherent structure, and connects it to existing knowledge in long-term memory. [</a:t>
            </a:r>
            <a:r>
              <a:rPr lang="en-ZA" sz="1200" b="0" u="none" strike="noStrike" kern="1200" dirty="0">
                <a:solidFill>
                  <a:schemeClr val="tx1"/>
                </a:solidFill>
                <a:effectLst/>
                <a:latin typeface="+mn-lt"/>
                <a:ea typeface="+mn-ea"/>
                <a:cs typeface="+mn-cs"/>
                <a:hlinkClick r:id="rId4"/>
              </a:rPr>
              <a:t>1</a:t>
            </a:r>
            <a:r>
              <a:rPr lang="en-ZA" sz="1200" b="0" u="none" strike="noStrike" kern="1200" dirty="0">
                <a:solidFill>
                  <a:schemeClr val="tx1"/>
                </a:solidFill>
                <a:effectLst/>
                <a:latin typeface="+mn-lt"/>
                <a:ea typeface="+mn-ea"/>
                <a:cs typeface="+mn-cs"/>
              </a:rPr>
              <a:t>, </a:t>
            </a:r>
            <a:r>
              <a:rPr lang="en-ZA" sz="1200" b="0" u="none" strike="noStrike" kern="1200" dirty="0">
                <a:solidFill>
                  <a:schemeClr val="tx1"/>
                </a:solidFill>
                <a:effectLst/>
                <a:latin typeface="+mn-lt"/>
                <a:ea typeface="+mn-ea"/>
                <a:cs typeface="+mn-cs"/>
                <a:hlinkClick r:id="rId3"/>
              </a:rPr>
              <a:t>2</a:t>
            </a:r>
            <a:r>
              <a:rPr lang="en-ZA" sz="1200" b="0" u="none" strike="noStrike" kern="1200" dirty="0">
                <a:solidFill>
                  <a:schemeClr val="tx1"/>
                </a:solidFill>
                <a:effectLst/>
                <a:latin typeface="+mn-lt"/>
                <a:ea typeface="+mn-ea"/>
                <a:cs typeface="+mn-cs"/>
              </a:rPr>
              <a:t>, </a:t>
            </a:r>
            <a:r>
              <a:rPr lang="en-ZA" sz="1200" b="0" u="none" strike="noStrike" kern="1200" dirty="0">
                <a:solidFill>
                  <a:schemeClr val="tx1"/>
                </a:solidFill>
                <a:effectLst/>
                <a:latin typeface="+mn-lt"/>
                <a:ea typeface="+mn-ea"/>
                <a:cs typeface="+mn-cs"/>
                <a:hlinkClick r:id="rId5"/>
              </a:rPr>
              <a:t>3</a:t>
            </a:r>
            <a:r>
              <a:rPr lang="en-ZA" sz="1200" b="0" u="none" strike="noStrike" kern="1200" dirty="0">
                <a:solidFill>
                  <a:schemeClr val="tx1"/>
                </a:solidFill>
                <a:effectLst/>
                <a:latin typeface="+mn-lt"/>
                <a:ea typeface="+mn-ea"/>
                <a:cs typeface="+mn-cs"/>
              </a:rPr>
              <a:t>]</a:t>
            </a:r>
          </a:p>
          <a:p>
            <a:r>
              <a:rPr lang="en-ZA" sz="1200" b="0" u="none" strike="noStrike" kern="1200" dirty="0">
                <a:solidFill>
                  <a:schemeClr val="tx1"/>
                </a:solidFill>
                <a:effectLst/>
                <a:latin typeface="+mn-lt"/>
                <a:ea typeface="+mn-ea"/>
                <a:cs typeface="+mn-cs"/>
              </a:rPr>
              <a:t>The concept of active processing is broken down into three key stages:</a:t>
            </a:r>
          </a:p>
          <a:p>
            <a:r>
              <a:rPr lang="en-ZA" sz="1200" b="1" u="none" strike="noStrike" kern="1200" dirty="0">
                <a:solidFill>
                  <a:schemeClr val="tx1"/>
                </a:solidFill>
                <a:effectLst/>
                <a:latin typeface="+mn-lt"/>
                <a:ea typeface="+mn-ea"/>
                <a:cs typeface="+mn-cs"/>
              </a:rPr>
              <a:t>Selecting:</a:t>
            </a:r>
            <a:r>
              <a:rPr lang="en-ZA" sz="1200" b="0" u="none" strike="noStrike" kern="1200" dirty="0">
                <a:solidFill>
                  <a:schemeClr val="tx1"/>
                </a:solidFill>
                <a:effectLst/>
                <a:latin typeface="+mn-lt"/>
                <a:ea typeface="+mn-ea"/>
                <a:cs typeface="+mn-cs"/>
              </a:rPr>
              <a:t> Consciously paying attention to specific information while ignoring distractions.</a:t>
            </a:r>
          </a:p>
          <a:p>
            <a:r>
              <a:rPr lang="en-ZA" sz="1200" b="1" u="none" strike="noStrike" kern="1200" dirty="0">
                <a:solidFill>
                  <a:schemeClr val="tx1"/>
                </a:solidFill>
                <a:effectLst/>
                <a:latin typeface="+mn-lt"/>
                <a:ea typeface="+mn-ea"/>
                <a:cs typeface="+mn-cs"/>
              </a:rPr>
              <a:t>Organizing:</a:t>
            </a:r>
            <a:r>
              <a:rPr lang="en-ZA" sz="1200" b="0" u="none" strike="noStrike" kern="1200" dirty="0">
                <a:solidFill>
                  <a:schemeClr val="tx1"/>
                </a:solidFill>
                <a:effectLst/>
                <a:latin typeface="+mn-lt"/>
                <a:ea typeface="+mn-ea"/>
                <a:cs typeface="+mn-cs"/>
              </a:rPr>
              <a:t> Mentally structuring the selected pieces of information into a logical, integrated mental model (e.g., creating a mental timeline or summary).</a:t>
            </a:r>
          </a:p>
          <a:p>
            <a:r>
              <a:rPr lang="en-ZA" sz="1200" b="1" u="none" strike="noStrike" kern="1200" dirty="0">
                <a:solidFill>
                  <a:schemeClr val="tx1"/>
                </a:solidFill>
                <a:effectLst/>
                <a:latin typeface="+mn-lt"/>
                <a:ea typeface="+mn-ea"/>
                <a:cs typeface="+mn-cs"/>
              </a:rPr>
              <a:t>Integrating:</a:t>
            </a:r>
            <a:r>
              <a:rPr lang="en-ZA" sz="1200" b="0" u="none" strike="noStrike" kern="1200" dirty="0">
                <a:solidFill>
                  <a:schemeClr val="tx1"/>
                </a:solidFill>
                <a:effectLst/>
                <a:latin typeface="+mn-lt"/>
                <a:ea typeface="+mn-ea"/>
                <a:cs typeface="+mn-cs"/>
              </a:rPr>
              <a:t> Connecting this new mental model to your prior experiences and existing knowledge</a:t>
            </a:r>
            <a:r>
              <a:rPr lang="en-ZA" sz="1200" b="0" u="none" strike="noStrike" kern="1200">
                <a:solidFill>
                  <a:schemeClr val="tx1"/>
                </a:solidFill>
                <a:effectLst/>
                <a:latin typeface="+mn-lt"/>
                <a:ea typeface="+mn-ea"/>
                <a:cs typeface="+mn-cs"/>
              </a:rPr>
              <a:t>. </a:t>
            </a:r>
          </a:p>
          <a:p>
            <a:endParaRPr lang="en-ZA" dirty="0"/>
          </a:p>
        </p:txBody>
      </p:sp>
      <p:sp>
        <p:nvSpPr>
          <p:cNvPr id="4" name="Slide Number Placeholder 3"/>
          <p:cNvSpPr>
            <a:spLocks noGrp="1"/>
          </p:cNvSpPr>
          <p:nvPr>
            <p:ph type="sldNum" sz="quarter" idx="5"/>
          </p:nvPr>
        </p:nvSpPr>
        <p:spPr/>
        <p:txBody>
          <a:bodyPr/>
          <a:lstStyle/>
          <a:p>
            <a:fld id="{B3EBCF5C-793D-4E2E-8A58-2738429E7524}" type="slidenum">
              <a:rPr lang="en-US" smtClean="0"/>
              <a:pPr/>
              <a:t>4</a:t>
            </a:fld>
            <a:endParaRPr lang="en-US"/>
          </a:p>
        </p:txBody>
      </p:sp>
    </p:spTree>
    <p:extLst>
      <p:ext uri="{BB962C8B-B14F-4D97-AF65-F5344CB8AC3E}">
        <p14:creationId xmlns:p14="http://schemas.microsoft.com/office/powerpoint/2010/main" val="196749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5</a:t>
            </a:fld>
            <a:endParaRPr lang="en-US"/>
          </a:p>
        </p:txBody>
      </p:sp>
    </p:spTree>
    <p:extLst>
      <p:ext uri="{BB962C8B-B14F-4D97-AF65-F5344CB8AC3E}">
        <p14:creationId xmlns:p14="http://schemas.microsoft.com/office/powerpoint/2010/main" val="351160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6</a:t>
            </a:fld>
            <a:endParaRPr lang="en-US"/>
          </a:p>
        </p:txBody>
      </p:sp>
    </p:spTree>
    <p:extLst>
      <p:ext uri="{BB962C8B-B14F-4D97-AF65-F5344CB8AC3E}">
        <p14:creationId xmlns:p14="http://schemas.microsoft.com/office/powerpoint/2010/main" val="394607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7</a:t>
            </a:fld>
            <a:endParaRPr lang="en-US"/>
          </a:p>
        </p:txBody>
      </p:sp>
    </p:spTree>
    <p:extLst>
      <p:ext uri="{BB962C8B-B14F-4D97-AF65-F5344CB8AC3E}">
        <p14:creationId xmlns:p14="http://schemas.microsoft.com/office/powerpoint/2010/main" val="951133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3EBCF5C-793D-4E2E-8A58-2738429E7524}" type="slidenum">
              <a:rPr lang="en-US" smtClean="0"/>
              <a:pPr/>
              <a:t>8</a:t>
            </a:fld>
            <a:endParaRPr lang="en-US"/>
          </a:p>
        </p:txBody>
      </p:sp>
    </p:spTree>
    <p:extLst>
      <p:ext uri="{BB962C8B-B14F-4D97-AF65-F5344CB8AC3E}">
        <p14:creationId xmlns:p14="http://schemas.microsoft.com/office/powerpoint/2010/main" val="8064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3EBCF5C-793D-4E2E-8A58-2738429E7524}" type="slidenum">
              <a:rPr lang="en-US" smtClean="0"/>
              <a:pPr/>
              <a:t>9</a:t>
            </a:fld>
            <a:endParaRPr lang="en-US"/>
          </a:p>
        </p:txBody>
      </p:sp>
    </p:spTree>
    <p:extLst>
      <p:ext uri="{BB962C8B-B14F-4D97-AF65-F5344CB8AC3E}">
        <p14:creationId xmlns:p14="http://schemas.microsoft.com/office/powerpoint/2010/main" val="4242949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5730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FDAF019-4F7B-4D31-9D1A-762E4322E3E6}" type="datetimeFigureOut">
              <a:rPr lang="en-ZA" smtClean="0"/>
              <a:pPr/>
              <a:t>2026/07/15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FDAF019-4F7B-4D31-9D1A-762E4322E3E6}" type="datetimeFigureOut">
              <a:rPr lang="en-ZA" smtClean="0"/>
              <a:pPr/>
              <a:t>2026/07/15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1010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
          <p:cNvSpPr txBox="1"/>
          <p:nvPr userDrawn="1"/>
        </p:nvSpPr>
        <p:spPr>
          <a:xfrm>
            <a:off x="1487488" y="5470192"/>
            <a:ext cx="9601067" cy="1631216"/>
          </a:xfrm>
          <a:prstGeom prst="rect">
            <a:avLst/>
          </a:prstGeom>
          <a:noFill/>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Website: www.education.gov.za</a:t>
            </a:r>
          </a:p>
          <a:p>
            <a:pPr algn="ctr"/>
            <a:r>
              <a:rPr lang="en-ZA" sz="2000" b="1" dirty="0">
                <a:solidFill>
                  <a:schemeClr val="bg1"/>
                </a:solidFill>
                <a:latin typeface="Arial" panose="020B0604020202020204" pitchFamily="34" charset="0"/>
                <a:cs typeface="Arial" panose="020B0604020202020204" pitchFamily="34" charset="0"/>
              </a:rPr>
              <a:t>Call Centre: 0800 202 933 | callcentre@dbe.gov.za</a:t>
            </a:r>
          </a:p>
          <a:p>
            <a:pPr algn="ctr"/>
            <a:r>
              <a:rPr lang="en-ZA" sz="2000" b="1" dirty="0">
                <a:solidFill>
                  <a:schemeClr val="bg1"/>
                </a:solidFill>
                <a:latin typeface="Arial" panose="020B0604020202020204" pitchFamily="34" charset="0"/>
                <a:cs typeface="Arial" panose="020B0604020202020204" pitchFamily="34" charset="0"/>
              </a:rPr>
              <a:t>Twitter: @DBE_SA | Facebook: DBE SA</a:t>
            </a:r>
          </a:p>
          <a:p>
            <a:pPr algn="ctr"/>
            <a:endParaRPr lang="en-ZA" sz="2000" b="1" dirty="0">
              <a:solidFill>
                <a:schemeClr val="bg1"/>
              </a:solidFill>
              <a:latin typeface="Arial" panose="020B0604020202020204" pitchFamily="34" charset="0"/>
              <a:cs typeface="Arial" panose="020B0604020202020204" pitchFamily="34" charset="0"/>
            </a:endParaRPr>
          </a:p>
          <a:p>
            <a:endParaRPr lang="en-ZA" sz="2000" b="1" dirty="0">
              <a:solidFill>
                <a:schemeClr val="bg1"/>
              </a:solidFill>
              <a:latin typeface="Arial" panose="020B0604020202020204" pitchFamily="34" charset="0"/>
              <a:cs typeface="Arial" panose="020B0604020202020204" pitchFamily="34" charset="0"/>
            </a:endParaRPr>
          </a:p>
        </p:txBody>
      </p:sp>
      <p:sp>
        <p:nvSpPr>
          <p:cNvPr id="6" name="Title 5"/>
          <p:cNvSpPr>
            <a:spLocks noGrp="1"/>
          </p:cNvSpPr>
          <p:nvPr>
            <p:ph type="title" hasCustomPrompt="1"/>
          </p:nvPr>
        </p:nvSpPr>
        <p:spPr>
          <a:xfrm>
            <a:off x="609600" y="2502024"/>
            <a:ext cx="109728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51496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2080" y="3573016"/>
            <a:ext cx="85344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sp>
        <p:nvSpPr>
          <p:cNvPr id="8" name="Title 7"/>
          <p:cNvSpPr>
            <a:spLocks noGrp="1"/>
          </p:cNvSpPr>
          <p:nvPr>
            <p:ph type="title" hasCustomPrompt="1"/>
          </p:nvPr>
        </p:nvSpPr>
        <p:spPr>
          <a:xfrm>
            <a:off x="431371" y="1916832"/>
            <a:ext cx="109728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299961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a:off x="812800" y="838203"/>
            <a:ext cx="113792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8"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7328" y="6237313"/>
            <a:ext cx="1961952"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393312" y="6268990"/>
            <a:ext cx="719403"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729184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2080" y="3573016"/>
            <a:ext cx="85344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sp>
        <p:nvSpPr>
          <p:cNvPr id="8" name="Title 7"/>
          <p:cNvSpPr>
            <a:spLocks noGrp="1"/>
          </p:cNvSpPr>
          <p:nvPr>
            <p:ph type="title" hasCustomPrompt="1"/>
          </p:nvPr>
        </p:nvSpPr>
        <p:spPr>
          <a:xfrm>
            <a:off x="431371" y="1916832"/>
            <a:ext cx="109728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4259781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Rectangle 6"/>
          <p:cNvSpPr/>
          <p:nvPr userDrawn="1"/>
        </p:nvSpPr>
        <p:spPr>
          <a:xfrm>
            <a:off x="812800" y="838203"/>
            <a:ext cx="113792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solidFill>
                <a:prstClr val="white"/>
              </a:solidFill>
            </a:endParaRPr>
          </a:p>
        </p:txBody>
      </p:sp>
      <p:pic>
        <p:nvPicPr>
          <p:cNvPr id="8"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7328" y="6237313"/>
            <a:ext cx="1961952"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393312" y="6268990"/>
            <a:ext cx="719403"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777443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5229200"/>
            <a:ext cx="12192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solidFill>
                <a:prstClr val="white"/>
              </a:solidFill>
            </a:endParaRPr>
          </a:p>
        </p:txBody>
      </p:sp>
      <p:sp>
        <p:nvSpPr>
          <p:cNvPr id="2" name="TextBox 1"/>
          <p:cNvSpPr txBox="1"/>
          <p:nvPr userDrawn="1"/>
        </p:nvSpPr>
        <p:spPr>
          <a:xfrm>
            <a:off x="1487488" y="5470192"/>
            <a:ext cx="9601067"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1" y="2"/>
            <a:ext cx="12192001" cy="1303651"/>
            <a:chOff x="0" y="1"/>
            <a:chExt cx="9144001" cy="1303651"/>
          </a:xfrm>
        </p:grpSpPr>
        <p:pic>
          <p:nvPicPr>
            <p:cNvPr id="4"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609600" y="2502024"/>
            <a:ext cx="109728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118842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12192000" cy="1265238"/>
            <a:chOff x="0" y="5562600"/>
            <a:chExt cx="9144000" cy="1264494"/>
          </a:xfrm>
        </p:grpSpPr>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grpSp>
      </p:grpSp>
      <p:grpSp>
        <p:nvGrpSpPr>
          <p:cNvPr id="16" name="Group 1"/>
          <p:cNvGrpSpPr>
            <a:grpSpLocks/>
          </p:cNvGrpSpPr>
          <p:nvPr userDrawn="1"/>
        </p:nvGrpSpPr>
        <p:grpSpPr bwMode="auto">
          <a:xfrm>
            <a:off x="0" y="0"/>
            <a:ext cx="12192000" cy="1303338"/>
            <a:chOff x="0" y="1"/>
            <a:chExt cx="9144001" cy="1303651"/>
          </a:xfrm>
        </p:grpSpPr>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18" name="Straight Connector 17"/>
            <p:cNvCxnSpPr/>
            <p:nvPr userDrawn="1"/>
          </p:nvCxnSpPr>
          <p:spPr>
            <a:xfrm>
              <a:off x="0" y="-969496"/>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882080" y="3573017"/>
            <a:ext cx="85344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431371" y="1916832"/>
            <a:ext cx="109728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897968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2080" y="3573016"/>
            <a:ext cx="85344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sp>
        <p:nvSpPr>
          <p:cNvPr id="8" name="Title 7"/>
          <p:cNvSpPr>
            <a:spLocks noGrp="1"/>
          </p:cNvSpPr>
          <p:nvPr>
            <p:ph type="title" hasCustomPrompt="1"/>
          </p:nvPr>
        </p:nvSpPr>
        <p:spPr>
          <a:xfrm>
            <a:off x="431371" y="1916832"/>
            <a:ext cx="109728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14969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21440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Rectangle 6"/>
          <p:cNvSpPr/>
          <p:nvPr userDrawn="1"/>
        </p:nvSpPr>
        <p:spPr>
          <a:xfrm>
            <a:off x="812800" y="838204"/>
            <a:ext cx="113792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pic>
        <p:nvPicPr>
          <p:cNvPr id="8"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7328" y="6237329"/>
            <a:ext cx="1961952"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393315" y="6269006"/>
            <a:ext cx="719403"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393320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extBox 1"/>
          <p:cNvSpPr txBox="1"/>
          <p:nvPr userDrawn="1"/>
        </p:nvSpPr>
        <p:spPr>
          <a:xfrm>
            <a:off x="1487491" y="5470192"/>
            <a:ext cx="9601067"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sp>
        <p:nvSpPr>
          <p:cNvPr id="6" name="Title 5"/>
          <p:cNvSpPr>
            <a:spLocks noGrp="1"/>
          </p:cNvSpPr>
          <p:nvPr>
            <p:ph type="title" hasCustomPrompt="1"/>
          </p:nvPr>
        </p:nvSpPr>
        <p:spPr>
          <a:xfrm>
            <a:off x="609600" y="2502024"/>
            <a:ext cx="109728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3889881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12192000" cy="1265238"/>
            <a:chOff x="0" y="5562600"/>
            <a:chExt cx="9144000" cy="1264494"/>
          </a:xfrm>
        </p:grpSpPr>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grpSp>
      </p:grpSp>
      <p:grpSp>
        <p:nvGrpSpPr>
          <p:cNvPr id="16" name="Group 1"/>
          <p:cNvGrpSpPr>
            <a:grpSpLocks/>
          </p:cNvGrpSpPr>
          <p:nvPr userDrawn="1"/>
        </p:nvGrpSpPr>
        <p:grpSpPr bwMode="auto">
          <a:xfrm>
            <a:off x="0" y="0"/>
            <a:ext cx="12192000" cy="1303338"/>
            <a:chOff x="0" y="1"/>
            <a:chExt cx="9144001" cy="1303651"/>
          </a:xfrm>
        </p:grpSpPr>
        <p:pic>
          <p:nvPicPr>
            <p:cNvPr id="17"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18" name="Straight Connector 17"/>
            <p:cNvCxnSpPr/>
            <p:nvPr userDrawn="1"/>
          </p:nvCxnSpPr>
          <p:spPr>
            <a:xfrm>
              <a:off x="0" y="-36584"/>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882080" y="3573016"/>
            <a:ext cx="85344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431371" y="1916832"/>
            <a:ext cx="109728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584110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p:cNvSpPr/>
          <p:nvPr userDrawn="1"/>
        </p:nvSpPr>
        <p:spPr>
          <a:xfrm>
            <a:off x="812800" y="838200"/>
            <a:ext cx="113792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pic>
        <p:nvPicPr>
          <p:cNvPr id="4" name="Picture 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572" y="6237288"/>
            <a:ext cx="1962151"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394017" y="6269038"/>
            <a:ext cx="71966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184363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5229248"/>
            <a:ext cx="12192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4" name="TextBox 3"/>
          <p:cNvSpPr txBox="1">
            <a:spLocks noChangeArrowheads="1"/>
          </p:cNvSpPr>
          <p:nvPr userDrawn="1"/>
        </p:nvSpPr>
        <p:spPr bwMode="auto">
          <a:xfrm>
            <a:off x="1488017" y="5470548"/>
            <a:ext cx="9601200" cy="163036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ZA" altLang="en-US" sz="2000" b="1" dirty="0">
                <a:solidFill>
                  <a:prstClr val="white"/>
                </a:solidFill>
              </a:rPr>
              <a:t>Website: www.education.gov.za</a:t>
            </a:r>
          </a:p>
          <a:p>
            <a:pPr algn="ctr" eaLnBrk="1" fontAlgn="base" hangingPunct="1">
              <a:spcBef>
                <a:spcPct val="0"/>
              </a:spcBef>
              <a:spcAft>
                <a:spcPct val="0"/>
              </a:spcAft>
              <a:defRPr/>
            </a:pPr>
            <a:r>
              <a:rPr lang="en-ZA" altLang="en-US" sz="2000" b="1" dirty="0">
                <a:solidFill>
                  <a:prstClr val="white"/>
                </a:solidFill>
              </a:rPr>
              <a:t>Call Centre: 0800 202 933 | callcentre@dbe.gov.za</a:t>
            </a:r>
          </a:p>
          <a:p>
            <a:pPr algn="ctr" eaLnBrk="1" fontAlgn="base" hangingPunct="1">
              <a:spcBef>
                <a:spcPct val="0"/>
              </a:spcBef>
              <a:spcAft>
                <a:spcPct val="0"/>
              </a:spcAft>
              <a:defRPr/>
            </a:pPr>
            <a:r>
              <a:rPr lang="en-ZA" altLang="en-US" sz="2000" b="1" dirty="0">
                <a:solidFill>
                  <a:prstClr val="white"/>
                </a:solidFill>
              </a:rPr>
              <a:t>Twitter: @DBE_SA | Facebook: DBE SA</a:t>
            </a:r>
          </a:p>
          <a:p>
            <a:pPr algn="ctr" eaLnBrk="1" fontAlgn="base" hangingPunct="1">
              <a:spcBef>
                <a:spcPct val="0"/>
              </a:spcBef>
              <a:spcAft>
                <a:spcPct val="0"/>
              </a:spcAft>
              <a:defRPr/>
            </a:pPr>
            <a:endParaRPr lang="en-ZA" altLang="en-US" sz="2000" b="1" dirty="0">
              <a:solidFill>
                <a:prstClr val="white"/>
              </a:solidFill>
            </a:endParaRPr>
          </a:p>
          <a:p>
            <a:pPr eaLnBrk="1" fontAlgn="base" hangingPunct="1">
              <a:spcBef>
                <a:spcPct val="0"/>
              </a:spcBef>
              <a:spcAft>
                <a:spcPct val="0"/>
              </a:spcAft>
              <a:defRPr/>
            </a:pPr>
            <a:endParaRPr lang="en-ZA" altLang="en-US" sz="2000" b="1" dirty="0">
              <a:solidFill>
                <a:prstClr val="white"/>
              </a:solidFill>
            </a:endParaRPr>
          </a:p>
        </p:txBody>
      </p:sp>
      <p:grpSp>
        <p:nvGrpSpPr>
          <p:cNvPr id="5" name="Group 8"/>
          <p:cNvGrpSpPr>
            <a:grpSpLocks/>
          </p:cNvGrpSpPr>
          <p:nvPr userDrawn="1"/>
        </p:nvGrpSpPr>
        <p:grpSpPr bwMode="auto">
          <a:xfrm>
            <a:off x="0" y="0"/>
            <a:ext cx="12192000" cy="1303338"/>
            <a:chOff x="0" y="1"/>
            <a:chExt cx="9144001" cy="1303651"/>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8" name="Straight Connector 7"/>
            <p:cNvCxnSpPr/>
            <p:nvPr userDrawn="1"/>
          </p:nvCxnSpPr>
          <p:spPr>
            <a:xfrm>
              <a:off x="0" y="-36584"/>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609600" y="2502024"/>
            <a:ext cx="109728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872222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2080" y="3573016"/>
            <a:ext cx="85344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12192000" cy="1264494"/>
            <a:chOff x="0" y="5562600"/>
            <a:chExt cx="9144000" cy="1264494"/>
          </a:xfrm>
        </p:grpSpPr>
        <p:pic>
          <p:nvPicPr>
            <p:cNvPr id="10"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grpSp>
      </p:grpSp>
      <p:grpSp>
        <p:nvGrpSpPr>
          <p:cNvPr id="2" name="Group 1"/>
          <p:cNvGrpSpPr/>
          <p:nvPr userDrawn="1"/>
        </p:nvGrpSpPr>
        <p:grpSpPr>
          <a:xfrm>
            <a:off x="1" y="2"/>
            <a:ext cx="12192001" cy="1303651"/>
            <a:chOff x="0" y="1"/>
            <a:chExt cx="9144001" cy="1303651"/>
          </a:xfrm>
        </p:grpSpPr>
        <p:pic>
          <p:nvPicPr>
            <p:cNvPr id="7"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431371" y="1916832"/>
            <a:ext cx="109728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2068010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Rectangle 6"/>
          <p:cNvSpPr/>
          <p:nvPr userDrawn="1"/>
        </p:nvSpPr>
        <p:spPr>
          <a:xfrm>
            <a:off x="812800" y="838203"/>
            <a:ext cx="113792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pic>
        <p:nvPicPr>
          <p:cNvPr id="8"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7328" y="6237313"/>
            <a:ext cx="1961952"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1393312" y="6268990"/>
            <a:ext cx="719403"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3871616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2"/>
          <p:cNvSpPr/>
          <p:nvPr userDrawn="1"/>
        </p:nvSpPr>
        <p:spPr>
          <a:xfrm>
            <a:off x="0" y="5229200"/>
            <a:ext cx="12192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solidFill>
                <a:prstClr val="white"/>
              </a:solidFill>
            </a:endParaRPr>
          </a:p>
        </p:txBody>
      </p:sp>
      <p:sp>
        <p:nvSpPr>
          <p:cNvPr id="2" name="TextBox 1"/>
          <p:cNvSpPr txBox="1"/>
          <p:nvPr userDrawn="1"/>
        </p:nvSpPr>
        <p:spPr>
          <a:xfrm>
            <a:off x="1487488" y="5470192"/>
            <a:ext cx="9601067"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a:solidFill>
                  <a:prstClr val="white"/>
                </a:solidFill>
                <a:latin typeface="Arial" panose="020B0604020202020204" pitchFamily="34" charset="0"/>
                <a:cs typeface="Arial" panose="020B0604020202020204" pitchFamily="34" charset="0"/>
              </a:rPr>
              <a:t>Twitter: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1" y="2"/>
            <a:ext cx="12192001" cy="1303651"/>
            <a:chOff x="0" y="1"/>
            <a:chExt cx="9144001" cy="1303651"/>
          </a:xfrm>
        </p:grpSpPr>
        <p:pic>
          <p:nvPicPr>
            <p:cNvPr id="4"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609600" y="2502024"/>
            <a:ext cx="109728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2214127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12192000" cy="1265238"/>
            <a:chOff x="0" y="5562600"/>
            <a:chExt cx="9144000" cy="1264494"/>
          </a:xfrm>
        </p:grpSpPr>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l="3448"/>
            <a:stretch>
              <a:fillRect/>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icture 4"/>
            <p:cNvSpPr>
              <a:spLocks noChangeAspect="1" noChangeArrowheads="1"/>
            </p:cNvSpPr>
            <p:nvPr userDrawn="1"/>
          </p:nvSpPr>
          <p:spPr bwMode="auto">
            <a:xfrm>
              <a:off x="8305801" y="5950586"/>
              <a:ext cx="761999" cy="8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sz="1800">
                <a:solidFill>
                  <a:prstClr val="black"/>
                </a:solidFill>
              </a:endParaRPr>
            </a:p>
          </p:txBody>
        </p:sp>
        <p:grpSp>
          <p:nvGrpSpPr>
            <p:cNvPr id="7" name="Group 9"/>
            <p:cNvGrpSpPr>
              <a:grpSpLocks/>
            </p:cNvGrpSpPr>
            <p:nvPr userDrawn="1"/>
          </p:nvGrpSpPr>
          <p:grpSpPr bwMode="auto">
            <a:xfrm>
              <a:off x="0" y="5562600"/>
              <a:ext cx="9144000" cy="228600"/>
              <a:chOff x="0" y="5334000"/>
              <a:chExt cx="9144000" cy="228600"/>
            </a:xfrm>
          </p:grpSpPr>
          <p:sp>
            <p:nvSpPr>
              <p:cNvPr id="9" name="Rectangle 8"/>
              <p:cNvSpPr/>
              <p:nvPr/>
            </p:nvSpPr>
            <p:spPr>
              <a:xfrm>
                <a:off x="0" y="5334000"/>
                <a:ext cx="89916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sp>
            <p:nvSpPr>
              <p:cNvPr id="10" name="Rectangle 9"/>
              <p:cNvSpPr/>
              <p:nvPr/>
            </p:nvSpPr>
            <p:spPr>
              <a:xfrm>
                <a:off x="1143000" y="5334000"/>
                <a:ext cx="1143000" cy="228465"/>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sp>
            <p:nvSpPr>
              <p:cNvPr id="11" name="Rectangle 10"/>
              <p:cNvSpPr/>
              <p:nvPr/>
            </p:nvSpPr>
            <p:spPr>
              <a:xfrm>
                <a:off x="8077200" y="5334000"/>
                <a:ext cx="10668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sp>
            <p:nvSpPr>
              <p:cNvPr id="12" name="Rectangle 11"/>
              <p:cNvSpPr/>
              <p:nvPr/>
            </p:nvSpPr>
            <p:spPr>
              <a:xfrm>
                <a:off x="22860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sp>
            <p:nvSpPr>
              <p:cNvPr id="13" name="Rectangle 12"/>
              <p:cNvSpPr/>
              <p:nvPr/>
            </p:nvSpPr>
            <p:spPr>
              <a:xfrm>
                <a:off x="35052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sp>
            <p:nvSpPr>
              <p:cNvPr id="14" name="Rectangle 13"/>
              <p:cNvSpPr/>
              <p:nvPr/>
            </p:nvSpPr>
            <p:spPr>
              <a:xfrm>
                <a:off x="46101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sp>
            <p:nvSpPr>
              <p:cNvPr id="15" name="Rectangle 14"/>
              <p:cNvSpPr/>
              <p:nvPr/>
            </p:nvSpPr>
            <p:spPr>
              <a:xfrm>
                <a:off x="57531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grpSp>
      </p:grpSp>
      <p:grpSp>
        <p:nvGrpSpPr>
          <p:cNvPr id="16" name="Group 17"/>
          <p:cNvGrpSpPr>
            <a:grpSpLocks/>
          </p:cNvGrpSpPr>
          <p:nvPr userDrawn="1"/>
        </p:nvGrpSpPr>
        <p:grpSpPr bwMode="auto">
          <a:xfrm>
            <a:off x="0" y="0"/>
            <a:ext cx="12192000" cy="1303338"/>
            <a:chOff x="0" y="1"/>
            <a:chExt cx="9144001" cy="1303651"/>
          </a:xfrm>
        </p:grpSpPr>
        <p:sp>
          <p:nvSpPr>
            <p:cNvPr id="17" name="Picture 2"/>
            <p:cNvSpPr>
              <a:spLocks noChangeAspect="1" noChangeArrowheads="1"/>
            </p:cNvSpPr>
            <p:nvPr userDrawn="1"/>
          </p:nvSpPr>
          <p:spPr bwMode="auto">
            <a:xfrm>
              <a:off x="1" y="1"/>
              <a:ext cx="9144000" cy="130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sz="1800">
                <a:solidFill>
                  <a:prstClr val="black"/>
                </a:solidFill>
              </a:endParaRPr>
            </a:p>
          </p:txBody>
        </p:sp>
        <p:cxnSp>
          <p:nvCxnSpPr>
            <p:cNvPr id="18" name="Straight Connector 17"/>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882080" y="3573016"/>
            <a:ext cx="85344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431371" y="1916832"/>
            <a:ext cx="109728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908695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p:cNvSpPr/>
          <p:nvPr userDrawn="1"/>
        </p:nvSpPr>
        <p:spPr>
          <a:xfrm>
            <a:off x="812800" y="838200"/>
            <a:ext cx="113792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pic>
        <p:nvPicPr>
          <p:cNvPr id="4" name="Picture 7"/>
          <p:cNvPicPr>
            <a:picLocks noChangeAspect="1" noChangeArrowheads="1"/>
          </p:cNvPicPr>
          <p:nvPr userDrawn="1"/>
        </p:nvPicPr>
        <p:blipFill>
          <a:blip r:embed="rId2" cstate="email">
            <a:extLst>
              <a:ext uri="{28A0092B-C50C-407E-A947-70E740481C1C}">
                <a14:useLocalDpi xmlns:a14="http://schemas.microsoft.com/office/drawing/2010/main"/>
              </a:ext>
            </a:extLst>
          </a:blip>
          <a:srcRect l="3448"/>
          <a:stretch>
            <a:fillRect/>
          </a:stretch>
        </p:blipFill>
        <p:spPr bwMode="auto">
          <a:xfrm>
            <a:off x="46567" y="6237288"/>
            <a:ext cx="1962151"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cture 4"/>
          <p:cNvSpPr>
            <a:spLocks noChangeAspect="1" noChangeArrowheads="1"/>
          </p:cNvSpPr>
          <p:nvPr userDrawn="1"/>
        </p:nvSpPr>
        <p:spPr bwMode="auto">
          <a:xfrm>
            <a:off x="11394017" y="6269038"/>
            <a:ext cx="719667"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sz="1800">
              <a:solidFill>
                <a:prstClr val="black"/>
              </a:solidFill>
            </a:endParaRPr>
          </a:p>
        </p:txBody>
      </p:sp>
      <p:sp>
        <p:nvSpPr>
          <p:cNvPr id="10" name="Title 1"/>
          <p:cNvSpPr>
            <a:spLocks noGrp="1"/>
          </p:cNvSpPr>
          <p:nvPr>
            <p:ph type="title"/>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93038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74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Rectangle 2"/>
          <p:cNvSpPr/>
          <p:nvPr userDrawn="1"/>
        </p:nvSpPr>
        <p:spPr>
          <a:xfrm>
            <a:off x="0" y="5229226"/>
            <a:ext cx="12192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a:solidFill>
                <a:prstClr val="white"/>
              </a:solidFill>
            </a:endParaRPr>
          </a:p>
        </p:txBody>
      </p:sp>
      <p:sp>
        <p:nvSpPr>
          <p:cNvPr id="4" name="TextBox 3"/>
          <p:cNvSpPr txBox="1">
            <a:spLocks noChangeArrowheads="1"/>
          </p:cNvSpPr>
          <p:nvPr userDrawn="1"/>
        </p:nvSpPr>
        <p:spPr bwMode="auto">
          <a:xfrm>
            <a:off x="1488017" y="5470526"/>
            <a:ext cx="96012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ZA" altLang="en-US" sz="2000" b="1">
                <a:solidFill>
                  <a:srgbClr val="FFFFFF"/>
                </a:solidFill>
              </a:rPr>
              <a:t>Website: www.education.gov.za</a:t>
            </a:r>
          </a:p>
          <a:p>
            <a:pPr algn="ctr" eaLnBrk="1" fontAlgn="base" hangingPunct="1">
              <a:spcBef>
                <a:spcPct val="0"/>
              </a:spcBef>
              <a:spcAft>
                <a:spcPct val="0"/>
              </a:spcAft>
              <a:defRPr/>
            </a:pPr>
            <a:r>
              <a:rPr lang="en-ZA" altLang="en-US" sz="2000" b="1">
                <a:solidFill>
                  <a:srgbClr val="FFFFFF"/>
                </a:solidFill>
              </a:rPr>
              <a:t>Call Centre: 0800 202 933 | callcentre@dbe.gov.za</a:t>
            </a:r>
          </a:p>
          <a:p>
            <a:pPr algn="ctr" eaLnBrk="1" fontAlgn="base" hangingPunct="1">
              <a:spcBef>
                <a:spcPct val="0"/>
              </a:spcBef>
              <a:spcAft>
                <a:spcPct val="0"/>
              </a:spcAft>
              <a:defRPr/>
            </a:pPr>
            <a:r>
              <a:rPr lang="en-ZA" altLang="en-US" sz="2000" b="1">
                <a:solidFill>
                  <a:srgbClr val="FFFFFF"/>
                </a:solidFill>
              </a:rPr>
              <a:t>Twitter: @DBE_SA | Facebook: DBE SA</a:t>
            </a:r>
          </a:p>
          <a:p>
            <a:pPr algn="ctr" eaLnBrk="1" fontAlgn="base" hangingPunct="1">
              <a:spcBef>
                <a:spcPct val="0"/>
              </a:spcBef>
              <a:spcAft>
                <a:spcPct val="0"/>
              </a:spcAft>
              <a:defRPr/>
            </a:pPr>
            <a:endParaRPr lang="en-ZA" altLang="en-US" sz="2000" b="1">
              <a:solidFill>
                <a:srgbClr val="FFFFFF"/>
              </a:solidFill>
            </a:endParaRPr>
          </a:p>
          <a:p>
            <a:pPr eaLnBrk="1" fontAlgn="base" hangingPunct="1">
              <a:spcBef>
                <a:spcPct val="0"/>
              </a:spcBef>
              <a:spcAft>
                <a:spcPct val="0"/>
              </a:spcAft>
              <a:defRPr/>
            </a:pPr>
            <a:endParaRPr lang="en-ZA" altLang="en-US" sz="2000" b="1">
              <a:solidFill>
                <a:srgbClr val="FFFFFF"/>
              </a:solidFill>
            </a:endParaRPr>
          </a:p>
        </p:txBody>
      </p:sp>
      <p:grpSp>
        <p:nvGrpSpPr>
          <p:cNvPr id="5" name="Group 8"/>
          <p:cNvGrpSpPr>
            <a:grpSpLocks/>
          </p:cNvGrpSpPr>
          <p:nvPr userDrawn="1"/>
        </p:nvGrpSpPr>
        <p:grpSpPr bwMode="auto">
          <a:xfrm>
            <a:off x="0" y="0"/>
            <a:ext cx="12192000" cy="1303338"/>
            <a:chOff x="0" y="1"/>
            <a:chExt cx="9144001" cy="1303651"/>
          </a:xfrm>
        </p:grpSpPr>
        <p:sp>
          <p:nvSpPr>
            <p:cNvPr id="7" name="Picture 2"/>
            <p:cNvSpPr>
              <a:spLocks noChangeAspect="1" noChangeArrowheads="1"/>
            </p:cNvSpPr>
            <p:nvPr userDrawn="1"/>
          </p:nvSpPr>
          <p:spPr bwMode="auto">
            <a:xfrm>
              <a:off x="1" y="1"/>
              <a:ext cx="9144000" cy="130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ZA" altLang="en-US" sz="1800">
                <a:solidFill>
                  <a:prstClr val="black"/>
                </a:solidFill>
              </a:endParaRPr>
            </a:p>
          </p:txBody>
        </p:sp>
        <p:cxnSp>
          <p:nvCxnSpPr>
            <p:cNvPr id="8" name="Straight Connector 7"/>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609600" y="2502024"/>
            <a:ext cx="109728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915366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Rectangle 2"/>
          <p:cNvSpPr/>
          <p:nvPr userDrawn="1"/>
        </p:nvSpPr>
        <p:spPr>
          <a:xfrm>
            <a:off x="812800" y="838200"/>
            <a:ext cx="113792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1800">
              <a:solidFill>
                <a:prstClr val="white"/>
              </a:solidFill>
            </a:endParaRPr>
          </a:p>
        </p:txBody>
      </p:sp>
      <p:pic>
        <p:nvPicPr>
          <p:cNvPr id="4"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567" y="6237288"/>
            <a:ext cx="1962151"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394017" y="6269038"/>
            <a:ext cx="719667"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35465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Rectangle 2"/>
          <p:cNvSpPr/>
          <p:nvPr userDrawn="1"/>
        </p:nvSpPr>
        <p:spPr>
          <a:xfrm>
            <a:off x="812800" y="838200"/>
            <a:ext cx="113792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sz="1800">
              <a:solidFill>
                <a:prstClr val="white"/>
              </a:solidFill>
            </a:endParaRPr>
          </a:p>
        </p:txBody>
      </p:sp>
      <p:pic>
        <p:nvPicPr>
          <p:cNvPr id="4"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567" y="6237288"/>
            <a:ext cx="1962151"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394017" y="6269038"/>
            <a:ext cx="719667"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875671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5562600"/>
            <a:ext cx="12192000" cy="1265238"/>
            <a:chOff x="0" y="5562600"/>
            <a:chExt cx="9144000" cy="1264494"/>
          </a:xfrm>
        </p:grpSpPr>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200" y="5992639"/>
              <a:ext cx="2057400" cy="834455"/>
            </a:xfrm>
            <a:prstGeom prst="rect">
              <a:avLst/>
            </a:prstGeom>
            <a:noFill/>
            <a:ln w="9525">
              <a:noFill/>
              <a:miter lim="800000"/>
              <a:headEnd/>
              <a:tailEnd/>
            </a:ln>
          </p:spPr>
        </p:pic>
        <p:pic>
          <p:nvPicPr>
            <p:cNvPr id="6"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05801" y="5950586"/>
              <a:ext cx="761999" cy="831849"/>
            </a:xfrm>
            <a:prstGeom prst="rect">
              <a:avLst/>
            </a:prstGeom>
            <a:noFill/>
            <a:ln w="9525">
              <a:noFill/>
              <a:miter lim="800000"/>
              <a:headEnd/>
              <a:tailEnd/>
            </a:ln>
          </p:spPr>
        </p:pic>
        <p:grpSp>
          <p:nvGrpSpPr>
            <p:cNvPr id="7" name="Group 11"/>
            <p:cNvGrpSpPr>
              <a:grpSpLocks/>
            </p:cNvGrpSpPr>
            <p:nvPr userDrawn="1"/>
          </p:nvGrpSpPr>
          <p:grpSpPr bwMode="auto">
            <a:xfrm>
              <a:off x="0" y="5562600"/>
              <a:ext cx="9144000" cy="228466"/>
              <a:chOff x="0" y="5334000"/>
              <a:chExt cx="9144000" cy="228466"/>
            </a:xfrm>
          </p:grpSpPr>
          <p:sp>
            <p:nvSpPr>
              <p:cNvPr id="9" name="Rectangle 8"/>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0" name="Rectangle 9"/>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1" name="Rectangle 10"/>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2" name="Rectangle 11"/>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3" name="Rectangle 12"/>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4" name="Rectangle 13"/>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15" name="Rectangle 14"/>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grpSp>
      </p:grpSp>
      <p:pic>
        <p:nvPicPr>
          <p:cNvPr id="16"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0"/>
            <a:ext cx="12192000" cy="1303338"/>
          </a:xfrm>
          <a:prstGeom prst="rect">
            <a:avLst/>
          </a:prstGeom>
          <a:noFill/>
          <a:ln w="63500" cmpd="tri">
            <a:noFill/>
            <a:miter lim="800000"/>
            <a:headEnd/>
            <a:tailEnd/>
          </a:ln>
        </p:spPr>
      </p:pic>
      <p:sp>
        <p:nvSpPr>
          <p:cNvPr id="3" name="Subtitle 2"/>
          <p:cNvSpPr>
            <a:spLocks noGrp="1"/>
          </p:cNvSpPr>
          <p:nvPr>
            <p:ph type="subTitle" idx="1"/>
          </p:nvPr>
        </p:nvSpPr>
        <p:spPr>
          <a:xfrm>
            <a:off x="1882080" y="3573016"/>
            <a:ext cx="85344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431371" y="1916832"/>
            <a:ext cx="109728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151509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Rectangle 2"/>
          <p:cNvSpPr/>
          <p:nvPr userDrawn="1"/>
        </p:nvSpPr>
        <p:spPr>
          <a:xfrm>
            <a:off x="812800" y="838200"/>
            <a:ext cx="113792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pic>
        <p:nvPicPr>
          <p:cNvPr id="4" name="Picture 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567" y="6237288"/>
            <a:ext cx="1962151" cy="596900"/>
          </a:xfrm>
          <a:prstGeom prst="rect">
            <a:avLst/>
          </a:prstGeom>
          <a:noFill/>
          <a:ln w="9525">
            <a:noFill/>
            <a:miter lim="800000"/>
            <a:headEnd/>
            <a:tailEnd/>
          </a:ln>
        </p:spPr>
      </p:pic>
      <p:pic>
        <p:nvPicPr>
          <p:cNvPr id="5" name="Picture 8"/>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394017" y="6269038"/>
            <a:ext cx="719667" cy="588962"/>
          </a:xfrm>
          <a:prstGeom prst="rect">
            <a:avLst/>
          </a:prstGeom>
          <a:noFill/>
          <a:ln w="9525">
            <a:noFill/>
            <a:miter lim="800000"/>
            <a:headEnd/>
            <a:tailEnd/>
          </a:ln>
        </p:spPr>
      </p:pic>
      <p:sp>
        <p:nvSpPr>
          <p:cNvPr id="10" name="Title 1"/>
          <p:cNvSpPr>
            <a:spLocks noGrp="1"/>
          </p:cNvSpPr>
          <p:nvPr>
            <p:ph type="title"/>
          </p:nvPr>
        </p:nvSpPr>
        <p:spPr>
          <a:xfrm>
            <a:off x="623392" y="44624"/>
            <a:ext cx="109728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921981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Rectangle 2"/>
          <p:cNvSpPr/>
          <p:nvPr userDrawn="1"/>
        </p:nvSpPr>
        <p:spPr>
          <a:xfrm>
            <a:off x="0" y="5229226"/>
            <a:ext cx="12192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800" dirty="0">
              <a:solidFill>
                <a:prstClr val="white"/>
              </a:solidFill>
            </a:endParaRPr>
          </a:p>
        </p:txBody>
      </p:sp>
      <p:sp>
        <p:nvSpPr>
          <p:cNvPr id="4" name="TextBox 3"/>
          <p:cNvSpPr txBox="1">
            <a:spLocks noChangeArrowheads="1"/>
          </p:cNvSpPr>
          <p:nvPr userDrawn="1"/>
        </p:nvSpPr>
        <p:spPr bwMode="auto">
          <a:xfrm>
            <a:off x="1488017" y="5470526"/>
            <a:ext cx="9601200" cy="163036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ZA" altLang="en-US" sz="2000" b="1">
                <a:solidFill>
                  <a:prstClr val="white"/>
                </a:solidFill>
              </a:rPr>
              <a:t>Website: www.education.gov.za</a:t>
            </a:r>
          </a:p>
          <a:p>
            <a:pPr algn="ctr" eaLnBrk="1" fontAlgn="base" hangingPunct="1">
              <a:spcBef>
                <a:spcPct val="0"/>
              </a:spcBef>
              <a:spcAft>
                <a:spcPct val="0"/>
              </a:spcAft>
              <a:defRPr/>
            </a:pPr>
            <a:r>
              <a:rPr lang="en-ZA" altLang="en-US" sz="2000" b="1">
                <a:solidFill>
                  <a:prstClr val="white"/>
                </a:solidFill>
              </a:rPr>
              <a:t>Call Centre: 0800 202 933 | callcentre@dbe.gov.za</a:t>
            </a:r>
          </a:p>
          <a:p>
            <a:pPr algn="ctr" eaLnBrk="1" fontAlgn="base" hangingPunct="1">
              <a:spcBef>
                <a:spcPct val="0"/>
              </a:spcBef>
              <a:spcAft>
                <a:spcPct val="0"/>
              </a:spcAft>
              <a:defRPr/>
            </a:pPr>
            <a:r>
              <a:rPr lang="en-ZA" altLang="en-US" sz="2000" b="1">
                <a:solidFill>
                  <a:prstClr val="white"/>
                </a:solidFill>
              </a:rPr>
              <a:t>Twitter: @DBE_SA | Facebook: DBE SA</a:t>
            </a:r>
          </a:p>
          <a:p>
            <a:pPr algn="ctr" eaLnBrk="1" fontAlgn="base" hangingPunct="1">
              <a:spcBef>
                <a:spcPct val="0"/>
              </a:spcBef>
              <a:spcAft>
                <a:spcPct val="0"/>
              </a:spcAft>
              <a:defRPr/>
            </a:pPr>
            <a:endParaRPr lang="en-ZA" altLang="en-US" sz="2000" b="1">
              <a:solidFill>
                <a:prstClr val="white"/>
              </a:solidFill>
            </a:endParaRPr>
          </a:p>
          <a:p>
            <a:pPr eaLnBrk="1" fontAlgn="base" hangingPunct="1">
              <a:spcBef>
                <a:spcPct val="0"/>
              </a:spcBef>
              <a:spcAft>
                <a:spcPct val="0"/>
              </a:spcAft>
              <a:defRPr/>
            </a:pPr>
            <a:endParaRPr lang="en-ZA" altLang="en-US" sz="2000" b="1">
              <a:solidFill>
                <a:prstClr val="white"/>
              </a:solidFill>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1303338"/>
          </a:xfrm>
          <a:prstGeom prst="rect">
            <a:avLst/>
          </a:prstGeom>
          <a:noFill/>
          <a:ln w="63500" cmpd="tri">
            <a:noFill/>
            <a:miter lim="800000"/>
            <a:headEnd/>
            <a:tailEnd/>
          </a:ln>
        </p:spPr>
      </p:pic>
      <p:sp>
        <p:nvSpPr>
          <p:cNvPr id="6" name="Title 5"/>
          <p:cNvSpPr>
            <a:spLocks noGrp="1"/>
          </p:cNvSpPr>
          <p:nvPr>
            <p:ph type="title"/>
          </p:nvPr>
        </p:nvSpPr>
        <p:spPr>
          <a:xfrm>
            <a:off x="609600" y="2502024"/>
            <a:ext cx="109728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356287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5730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550175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20425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374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9830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35147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708449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solidFill>
                  <a:prstClr val="black">
                    <a:tint val="75000"/>
                  </a:prstClr>
                </a:solidFill>
              </a:rPr>
              <a:pPr/>
              <a:t>2026/07/15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96890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solidFill>
                  <a:prstClr val="black">
                    <a:tint val="75000"/>
                  </a:prstClr>
                </a:solidFill>
              </a:rPr>
              <a:pPr/>
              <a:t>2026/07/15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69852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solidFill>
                  <a:prstClr val="black">
                    <a:tint val="75000"/>
                  </a:prstClr>
                </a:solidFill>
              </a:rPr>
              <a:pPr/>
              <a:t>2026/07/15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48017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solidFill>
                  <a:prstClr val="black">
                    <a:tint val="75000"/>
                  </a:prstClr>
                </a:solidFill>
              </a:rPr>
              <a:pPr/>
              <a:t>2026/07/15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62117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solidFill>
                  <a:prstClr val="black">
                    <a:tint val="75000"/>
                  </a:prstClr>
                </a:solidFill>
              </a:rPr>
              <a:pPr/>
              <a:t>2026/07/15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82004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solidFill>
                  <a:prstClr val="black">
                    <a:tint val="75000"/>
                  </a:prstClr>
                </a:solidFill>
              </a:rPr>
              <a:pPr/>
              <a:t>2026/07/15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03222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a:t>Click to edit Master title style</a:t>
            </a:r>
          </a:p>
        </p:txBody>
      </p:sp>
      <p:sp>
        <p:nvSpPr>
          <p:cNvPr id="8" name="Content Placeholder 2"/>
          <p:cNvSpPr>
            <a:spLocks noGrp="1"/>
          </p:cNvSpPr>
          <p:nvPr>
            <p:ph idx="1"/>
          </p:nvPr>
        </p:nvSpPr>
        <p:spPr>
          <a:xfrm>
            <a:off x="609600" y="914401"/>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1917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31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1142999"/>
          </a:xfrm>
          <a:prstGeom prst="rect">
            <a:avLst/>
          </a:prstGeom>
        </p:spPr>
        <p:txBody>
          <a:bodyPr lIns="80147" tIns="40074" rIns="80147" bIns="40074"/>
          <a:lstStyle/>
          <a:p>
            <a:r>
              <a:rPr lang="en-US"/>
              <a:t>Click to edit Master title style</a:t>
            </a:r>
          </a:p>
        </p:txBody>
      </p:sp>
      <p:sp>
        <p:nvSpPr>
          <p:cNvPr id="3" name="Content Placeholder 2"/>
          <p:cNvSpPr>
            <a:spLocks noGrp="1"/>
          </p:cNvSpPr>
          <p:nvPr>
            <p:ph idx="1"/>
          </p:nvPr>
        </p:nvSpPr>
        <p:spPr>
          <a:xfrm>
            <a:off x="609600" y="1600200"/>
            <a:ext cx="10972800" cy="4525964"/>
          </a:xfrm>
          <a:prstGeom prst="rect">
            <a:avLst/>
          </a:prstGeom>
        </p:spPr>
        <p:txBody>
          <a:bodyPr lIns="80147" tIns="40074" rIns="80147" bIns="4007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5125"/>
          </a:xfrm>
          <a:prstGeom prst="rect">
            <a:avLst/>
          </a:prstGeom>
        </p:spPr>
        <p:txBody>
          <a:bodyPr lIns="80147" tIns="40074" rIns="80147" bIns="40074"/>
          <a:lstStyle/>
          <a:p>
            <a:fld id="{BF7728E7-6E26-40D4-A17C-14CFCABBBE11}" type="datetimeFigureOut">
              <a:rPr lang="en-US" smtClean="0">
                <a:solidFill>
                  <a:prstClr val="black"/>
                </a:solidFill>
              </a:rPr>
              <a:pPr/>
              <a:t>7/15/2026</a:t>
            </a:fld>
            <a:endParaRPr lang="en-US" dirty="0">
              <a:solidFill>
                <a:prstClr val="black"/>
              </a:solidFill>
            </a:endParaRPr>
          </a:p>
        </p:txBody>
      </p:sp>
      <p:sp>
        <p:nvSpPr>
          <p:cNvPr id="5" name="Footer Placeholder 4"/>
          <p:cNvSpPr>
            <a:spLocks noGrp="1"/>
          </p:cNvSpPr>
          <p:nvPr>
            <p:ph type="ftr" sz="quarter" idx="11"/>
          </p:nvPr>
        </p:nvSpPr>
        <p:spPr>
          <a:xfrm>
            <a:off x="4165601" y="6356354"/>
            <a:ext cx="3860800" cy="365125"/>
          </a:xfrm>
          <a:prstGeom prst="rect">
            <a:avLst/>
          </a:prstGeom>
        </p:spPr>
        <p:txBody>
          <a:bodyPr lIns="80147" tIns="40074" rIns="80147" bIns="40074"/>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4"/>
            <a:ext cx="2844800" cy="365125"/>
          </a:xfrm>
          <a:prstGeom prst="rect">
            <a:avLst/>
          </a:prstGeom>
        </p:spPr>
        <p:txBody>
          <a:bodyPr lIns="80147" tIns="40074" rIns="80147" bIns="40074"/>
          <a:lstStyle/>
          <a:p>
            <a:fld id="{6434ABD1-81A3-44C0-ADD6-DB07EAD19A4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5392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463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t>2026/07/15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t>‹#›</a:t>
            </a:fld>
            <a:endParaRPr lang="en-ZA"/>
          </a:p>
        </p:txBody>
      </p:sp>
      <p:pic>
        <p:nvPicPr>
          <p:cNvPr id="7"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7328" y="6237313"/>
            <a:ext cx="1961952"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4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AF019-4F7B-4D31-9D1A-762E4322E3E6}" type="datetimeFigureOut">
              <a:rPr lang="en-ZA" smtClean="0"/>
              <a:pPr/>
              <a:t>2026/07/15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10249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AF019-4F7B-4D31-9D1A-762E4322E3E6}" type="datetimeFigureOut">
              <a:rPr lang="en-ZA" smtClean="0"/>
              <a:pPr/>
              <a:t>2026/07/15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AF019-4F7B-4D31-9D1A-762E4322E3E6}" type="datetimeFigureOut">
              <a:rPr lang="en-ZA" smtClean="0"/>
              <a:pPr/>
              <a:t>2026/07/15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DB53F8B-4788-43D9-B19C-7CDD71F53993}" type="slidenum">
              <a:rPr lang="en-ZA" smtClean="0"/>
              <a:pPr/>
              <a:t>‹#›</a:t>
            </a:fld>
            <a:endParaRPr lang="en-ZA"/>
          </a:p>
        </p:txBody>
      </p:sp>
    </p:spTree>
    <p:extLst>
      <p:ext uri="{BB962C8B-B14F-4D97-AF65-F5344CB8AC3E}">
        <p14:creationId xmlns:p14="http://schemas.microsoft.com/office/powerpoint/2010/main" val="29152740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image" Target="../media/image20.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AF019-4F7B-4D31-9D1A-762E4322E3E6}" type="datetimeFigureOut">
              <a:rPr lang="en-ZA" smtClean="0"/>
              <a:pPr/>
              <a:t>2026/07/15</a:t>
            </a:fld>
            <a:endParaRPr lang="en-ZA"/>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53F8B-4788-43D9-B19C-7CDD71F53993}" type="slidenum">
              <a:rPr lang="en-ZA" smtClean="0"/>
              <a:pPr/>
              <a:t>‹#›</a:t>
            </a:fld>
            <a:endParaRPr lang="en-ZA"/>
          </a:p>
        </p:txBody>
      </p:sp>
    </p:spTree>
    <p:extLst>
      <p:ext uri="{BB962C8B-B14F-4D97-AF65-F5344CB8AC3E}">
        <p14:creationId xmlns:p14="http://schemas.microsoft.com/office/powerpoint/2010/main" val="48102980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649" r:id="rId13"/>
    <p:sldLayoutId id="2147483654" r:id="rId14"/>
    <p:sldLayoutId id="2147483764" r:id="rId15"/>
    <p:sldLayoutId id="2147483766" r:id="rId16"/>
    <p:sldLayoutId id="2147483767" r:id="rId17"/>
    <p:sldLayoutId id="2147483768" r:id="rId18"/>
    <p:sldLayoutId id="2147483705" r:id="rId19"/>
    <p:sldLayoutId id="2147483707" r:id="rId20"/>
    <p:sldLayoutId id="2147483708" r:id="rId21"/>
    <p:sldLayoutId id="2147483770" r:id="rId22"/>
    <p:sldLayoutId id="2147483772" r:id="rId23"/>
    <p:sldLayoutId id="2147483773" r:id="rId24"/>
    <p:sldLayoutId id="2147483710" r:id="rId25"/>
    <p:sldLayoutId id="2147483712" r:id="rId26"/>
    <p:sldLayoutId id="2147483713" r:id="rId27"/>
    <p:sldLayoutId id="2147483721" r:id="rId28"/>
    <p:sldLayoutId id="2147483723" r:id="rId29"/>
    <p:sldLayoutId id="2147483724" r:id="rId30"/>
    <p:sldLayoutId id="2147483736" r:id="rId31"/>
    <p:sldLayoutId id="2147483742" r:id="rId32"/>
    <p:sldLayoutId id="2147483759" r:id="rId33"/>
    <p:sldLayoutId id="2147483761" r:id="rId34"/>
    <p:sldLayoutId id="2147483762" r:id="rId3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solidFill>
                  <a:prstClr val="black">
                    <a:tint val="75000"/>
                  </a:prstClr>
                </a:solidFill>
              </a:rPr>
              <a:pPr/>
              <a:t>2026/07/15</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6304484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2p2.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53" y="0"/>
            <a:ext cx="12188695" cy="6858000"/>
          </a:xfrm>
          <a:prstGeom prst="rect">
            <a:avLst/>
          </a:prstGeom>
        </p:spPr>
      </p:pic>
    </p:spTree>
    <p:extLst>
      <p:ext uri="{BB962C8B-B14F-4D97-AF65-F5344CB8AC3E}">
        <p14:creationId xmlns:p14="http://schemas.microsoft.com/office/powerpoint/2010/main" val="151963424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7.xml"/><Relationship Id="rId1" Type="http://schemas.openxmlformats.org/officeDocument/2006/relationships/tags" Target="../tags/tag24.xml"/><Relationship Id="rId5" Type="http://schemas.openxmlformats.org/officeDocument/2006/relationships/image" Target="../media/image2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9.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E6C64F-471E-A97A-1716-A5EB357D1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254" y="2636912"/>
            <a:ext cx="2931974" cy="2931974"/>
          </a:xfrm>
          <a:prstGeom prst="rect">
            <a:avLst/>
          </a:prstGeom>
        </p:spPr>
      </p:pic>
      <p:sp>
        <p:nvSpPr>
          <p:cNvPr id="2" name="Title 3">
            <a:extLst>
              <a:ext uri="{FF2B5EF4-FFF2-40B4-BE49-F238E27FC236}">
                <a16:creationId xmlns:a16="http://schemas.microsoft.com/office/drawing/2014/main" id="{1D3D8096-03C1-DA71-8E6E-0A07EE96F566}"/>
              </a:ext>
            </a:extLst>
          </p:cNvPr>
          <p:cNvSpPr txBox="1">
            <a:spLocks/>
          </p:cNvSpPr>
          <p:nvPr/>
        </p:nvSpPr>
        <p:spPr>
          <a:xfrm>
            <a:off x="623392" y="3238281"/>
            <a:ext cx="10945216" cy="1676837"/>
          </a:xfrm>
          <a:prstGeom prst="rect">
            <a:avLst/>
          </a:prstGeom>
          <a:effectLst>
            <a:outerShdw blurRad="50800" dist="38100" dir="10800000" algn="r" rotWithShape="0">
              <a:prstClr val="black">
                <a:alpha val="40000"/>
              </a:prstClr>
            </a:outerShdw>
          </a:effectLst>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ZA" sz="6000" dirty="0"/>
            </a:br>
            <a:endParaRPr lang="en-ZA" sz="4800" b="1" dirty="0">
              <a:solidFill>
                <a:schemeClr val="accent6">
                  <a:lumMod val="75000"/>
                </a:schemeClr>
              </a:solidFill>
            </a:endParaRPr>
          </a:p>
        </p:txBody>
      </p:sp>
      <p:sp>
        <p:nvSpPr>
          <p:cNvPr id="6" name="Title 5">
            <a:extLst>
              <a:ext uri="{FF2B5EF4-FFF2-40B4-BE49-F238E27FC236}">
                <a16:creationId xmlns:a16="http://schemas.microsoft.com/office/drawing/2014/main" id="{50A1DF08-4999-E70D-32F2-124E7241A971}"/>
              </a:ext>
            </a:extLst>
          </p:cNvPr>
          <p:cNvSpPr>
            <a:spLocks noGrp="1"/>
          </p:cNvSpPr>
          <p:nvPr>
            <p:ph type="ctrTitle"/>
          </p:nvPr>
        </p:nvSpPr>
        <p:spPr>
          <a:xfrm>
            <a:off x="623392" y="2126206"/>
            <a:ext cx="11245251" cy="1470025"/>
          </a:xfrm>
        </p:spPr>
        <p:txBody>
          <a:bodyPr>
            <a:noAutofit/>
          </a:bodyPr>
          <a:lstStyle/>
          <a:p>
            <a:pPr algn="l"/>
            <a:r>
              <a:rPr lang="en-ZA" b="1" dirty="0"/>
              <a:t>What if every lesson could be a game?</a:t>
            </a:r>
          </a:p>
        </p:txBody>
      </p:sp>
      <p:sp>
        <p:nvSpPr>
          <p:cNvPr id="8" name="TextBox 7">
            <a:extLst>
              <a:ext uri="{FF2B5EF4-FFF2-40B4-BE49-F238E27FC236}">
                <a16:creationId xmlns:a16="http://schemas.microsoft.com/office/drawing/2014/main" id="{CC66D7AD-6725-93CD-EC1D-FF645119D758}"/>
              </a:ext>
            </a:extLst>
          </p:cNvPr>
          <p:cNvSpPr txBox="1"/>
          <p:nvPr/>
        </p:nvSpPr>
        <p:spPr>
          <a:xfrm>
            <a:off x="648715" y="3680277"/>
            <a:ext cx="10688287" cy="1446550"/>
          </a:xfrm>
          <a:prstGeom prst="rect">
            <a:avLst/>
          </a:prstGeom>
          <a:noFill/>
        </p:spPr>
        <p:txBody>
          <a:bodyPr wrap="square">
            <a:spAutoFit/>
          </a:bodyPr>
          <a:lstStyle/>
          <a:p>
            <a:r>
              <a:rPr lang="en-US" sz="4400" b="1" dirty="0"/>
              <a:t>A</a:t>
            </a:r>
            <a:r>
              <a:rPr lang="en-ZA" sz="4400" b="1" dirty="0"/>
              <a:t>I and the development of interactive Mathematics Education.</a:t>
            </a:r>
          </a:p>
        </p:txBody>
      </p:sp>
      <p:pic>
        <p:nvPicPr>
          <p:cNvPr id="4" name="Picture 3">
            <a:extLst>
              <a:ext uri="{FF2B5EF4-FFF2-40B4-BE49-F238E27FC236}">
                <a16:creationId xmlns:a16="http://schemas.microsoft.com/office/drawing/2014/main" id="{95F50C18-A6CA-C3B7-A8F4-44B06C0476A4}"/>
              </a:ext>
            </a:extLst>
          </p:cNvPr>
          <p:cNvPicPr>
            <a:picLocks noChangeAspect="1"/>
          </p:cNvPicPr>
          <p:nvPr/>
        </p:nvPicPr>
        <p:blipFill>
          <a:blip r:embed="rId5"/>
          <a:srcRect t="10067"/>
          <a:stretch>
            <a:fillRect/>
          </a:stretch>
        </p:blipFill>
        <p:spPr>
          <a:xfrm>
            <a:off x="0" y="0"/>
            <a:ext cx="3816423" cy="2277346"/>
          </a:xfrm>
          <a:prstGeom prst="rect">
            <a:avLst/>
          </a:prstGeom>
        </p:spPr>
      </p:pic>
    </p:spTree>
    <p:custDataLst>
      <p:tags r:id="rId1"/>
    </p:custDataLst>
    <p:extLst>
      <p:ext uri="{BB962C8B-B14F-4D97-AF65-F5344CB8AC3E}">
        <p14:creationId xmlns:p14="http://schemas.microsoft.com/office/powerpoint/2010/main" val="426311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56606-D973-25E8-72A4-20EC08386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D081E-8612-F983-B7DD-412B177B7406}"/>
              </a:ext>
            </a:extLst>
          </p:cNvPr>
          <p:cNvSpPr>
            <a:spLocks noGrp="1"/>
          </p:cNvSpPr>
          <p:nvPr>
            <p:ph type="title"/>
          </p:nvPr>
        </p:nvSpPr>
        <p:spPr>
          <a:xfrm>
            <a:off x="609600" y="236891"/>
            <a:ext cx="10972800" cy="1143000"/>
          </a:xfrm>
        </p:spPr>
        <p:txBody>
          <a:bodyPr/>
          <a:lstStyle/>
          <a:p>
            <a:pPr algn="l"/>
            <a:r>
              <a:rPr lang="en-US" dirty="0"/>
              <a:t>🔁Work-flow in action</a:t>
            </a:r>
            <a:endParaRPr lang="en-ZA" dirty="0"/>
          </a:p>
        </p:txBody>
      </p:sp>
      <p:pic>
        <p:nvPicPr>
          <p:cNvPr id="7" name="Picture 6">
            <a:extLst>
              <a:ext uri="{FF2B5EF4-FFF2-40B4-BE49-F238E27FC236}">
                <a16:creationId xmlns:a16="http://schemas.microsoft.com/office/drawing/2014/main" id="{3B86A1A6-7BDC-03C3-3CC5-7F6E9C6AE498}"/>
              </a:ext>
            </a:extLst>
          </p:cNvPr>
          <p:cNvPicPr>
            <a:picLocks noChangeAspect="1"/>
          </p:cNvPicPr>
          <p:nvPr/>
        </p:nvPicPr>
        <p:blipFill>
          <a:blip r:embed="rId4"/>
          <a:stretch>
            <a:fillRect/>
          </a:stretch>
        </p:blipFill>
        <p:spPr>
          <a:xfrm>
            <a:off x="1937020" y="2957698"/>
            <a:ext cx="829128" cy="999831"/>
          </a:xfrm>
          <a:prstGeom prst="rect">
            <a:avLst/>
          </a:prstGeom>
        </p:spPr>
      </p:pic>
      <p:sp>
        <p:nvSpPr>
          <p:cNvPr id="14" name="TextBox 13">
            <a:extLst>
              <a:ext uri="{FF2B5EF4-FFF2-40B4-BE49-F238E27FC236}">
                <a16:creationId xmlns:a16="http://schemas.microsoft.com/office/drawing/2014/main" id="{7C38BC43-3AC8-E5DC-6FED-8F1AA5C5FD1D}"/>
              </a:ext>
            </a:extLst>
          </p:cNvPr>
          <p:cNvSpPr txBox="1"/>
          <p:nvPr/>
        </p:nvSpPr>
        <p:spPr>
          <a:xfrm>
            <a:off x="1055440" y="4005064"/>
            <a:ext cx="2592288" cy="461665"/>
          </a:xfrm>
          <a:prstGeom prst="rect">
            <a:avLst/>
          </a:prstGeom>
          <a:noFill/>
        </p:spPr>
        <p:txBody>
          <a:bodyPr wrap="square" rtlCol="0">
            <a:spAutoFit/>
          </a:bodyPr>
          <a:lstStyle/>
          <a:p>
            <a:pPr algn="ctr"/>
            <a:r>
              <a:rPr lang="en-US" sz="2400" b="1" dirty="0"/>
              <a:t>Clickup</a:t>
            </a:r>
            <a:endParaRPr lang="en-ZA" sz="2400" b="1" dirty="0"/>
          </a:p>
        </p:txBody>
      </p:sp>
      <p:pic>
        <p:nvPicPr>
          <p:cNvPr id="16" name="Picture 15">
            <a:extLst>
              <a:ext uri="{FF2B5EF4-FFF2-40B4-BE49-F238E27FC236}">
                <a16:creationId xmlns:a16="http://schemas.microsoft.com/office/drawing/2014/main" id="{A013B296-3AB9-DE9E-79A4-AC54ED183333}"/>
              </a:ext>
            </a:extLst>
          </p:cNvPr>
          <p:cNvPicPr>
            <a:picLocks noChangeAspect="1"/>
          </p:cNvPicPr>
          <p:nvPr/>
        </p:nvPicPr>
        <p:blipFill>
          <a:blip r:embed="rId5"/>
          <a:srcRect l="10226" t="9450" r="11025" b="10751"/>
          <a:stretch>
            <a:fillRect/>
          </a:stretch>
        </p:blipFill>
        <p:spPr>
          <a:xfrm>
            <a:off x="4295800" y="2155049"/>
            <a:ext cx="792088" cy="802649"/>
          </a:xfrm>
          <a:prstGeom prst="roundRect">
            <a:avLst>
              <a:gd name="adj" fmla="val 24647"/>
            </a:avLst>
          </a:prstGeom>
        </p:spPr>
      </p:pic>
      <p:pic>
        <p:nvPicPr>
          <p:cNvPr id="18" name="Picture 17">
            <a:extLst>
              <a:ext uri="{FF2B5EF4-FFF2-40B4-BE49-F238E27FC236}">
                <a16:creationId xmlns:a16="http://schemas.microsoft.com/office/drawing/2014/main" id="{203A0C4F-F20C-B250-4BBF-DD4B49D623BA}"/>
              </a:ext>
            </a:extLst>
          </p:cNvPr>
          <p:cNvPicPr>
            <a:picLocks noChangeAspect="1"/>
          </p:cNvPicPr>
          <p:nvPr/>
        </p:nvPicPr>
        <p:blipFill>
          <a:blip r:embed="rId6"/>
          <a:stretch>
            <a:fillRect/>
          </a:stretch>
        </p:blipFill>
        <p:spPr>
          <a:xfrm>
            <a:off x="4295800" y="4238053"/>
            <a:ext cx="792087" cy="792087"/>
          </a:xfrm>
          <a:prstGeom prst="rect">
            <a:avLst/>
          </a:prstGeom>
        </p:spPr>
      </p:pic>
      <p:cxnSp>
        <p:nvCxnSpPr>
          <p:cNvPr id="20" name="Straight Arrow Connector 19">
            <a:extLst>
              <a:ext uri="{FF2B5EF4-FFF2-40B4-BE49-F238E27FC236}">
                <a16:creationId xmlns:a16="http://schemas.microsoft.com/office/drawing/2014/main" id="{33089D3C-E98B-D646-34F9-1D59DF43CD74}"/>
              </a:ext>
            </a:extLst>
          </p:cNvPr>
          <p:cNvCxnSpPr>
            <a:stCxn id="7" idx="3"/>
            <a:endCxn id="16" idx="1"/>
          </p:cNvCxnSpPr>
          <p:nvPr/>
        </p:nvCxnSpPr>
        <p:spPr>
          <a:xfrm flipV="1">
            <a:off x="2766148" y="2556374"/>
            <a:ext cx="1529652" cy="9012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FABE23B-58C1-0092-E688-ACAB4780AC76}"/>
              </a:ext>
            </a:extLst>
          </p:cNvPr>
          <p:cNvCxnSpPr>
            <a:stCxn id="7" idx="3"/>
            <a:endCxn id="18" idx="1"/>
          </p:cNvCxnSpPr>
          <p:nvPr/>
        </p:nvCxnSpPr>
        <p:spPr>
          <a:xfrm>
            <a:off x="2766148" y="3457614"/>
            <a:ext cx="1529652" cy="11764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4971832-49FF-B662-BB0A-AEE90079CF3A}"/>
              </a:ext>
            </a:extLst>
          </p:cNvPr>
          <p:cNvSpPr txBox="1"/>
          <p:nvPr/>
        </p:nvSpPr>
        <p:spPr>
          <a:xfrm>
            <a:off x="5124928" y="2325540"/>
            <a:ext cx="1656184" cy="461665"/>
          </a:xfrm>
          <a:prstGeom prst="rect">
            <a:avLst/>
          </a:prstGeom>
          <a:noFill/>
        </p:spPr>
        <p:txBody>
          <a:bodyPr wrap="square" rtlCol="0">
            <a:spAutoFit/>
          </a:bodyPr>
          <a:lstStyle/>
          <a:p>
            <a:pPr algn="ctr"/>
            <a:r>
              <a:rPr lang="en-US" sz="2400" b="1" dirty="0"/>
              <a:t>GPT 5.6 Sol</a:t>
            </a:r>
            <a:endParaRPr lang="en-ZA" sz="2400" b="1" dirty="0"/>
          </a:p>
        </p:txBody>
      </p:sp>
      <p:sp>
        <p:nvSpPr>
          <p:cNvPr id="26" name="TextBox 25">
            <a:extLst>
              <a:ext uri="{FF2B5EF4-FFF2-40B4-BE49-F238E27FC236}">
                <a16:creationId xmlns:a16="http://schemas.microsoft.com/office/drawing/2014/main" id="{2BDFCABA-C0B5-8C36-5D83-8A56F2887ABF}"/>
              </a:ext>
            </a:extLst>
          </p:cNvPr>
          <p:cNvSpPr txBox="1"/>
          <p:nvPr/>
        </p:nvSpPr>
        <p:spPr>
          <a:xfrm>
            <a:off x="5177379" y="4403263"/>
            <a:ext cx="1440160" cy="461665"/>
          </a:xfrm>
          <a:prstGeom prst="rect">
            <a:avLst/>
          </a:prstGeom>
          <a:noFill/>
        </p:spPr>
        <p:txBody>
          <a:bodyPr wrap="square" rtlCol="0">
            <a:spAutoFit/>
          </a:bodyPr>
          <a:lstStyle/>
          <a:p>
            <a:pPr algn="ctr"/>
            <a:r>
              <a:rPr lang="en-US" sz="2400" b="1" dirty="0"/>
              <a:t>Opus 4.8</a:t>
            </a:r>
            <a:endParaRPr lang="en-ZA" sz="2400" b="1" dirty="0"/>
          </a:p>
        </p:txBody>
      </p:sp>
      <p:sp>
        <p:nvSpPr>
          <p:cNvPr id="28" name="Rectangle: Rounded Corners 27">
            <a:extLst>
              <a:ext uri="{FF2B5EF4-FFF2-40B4-BE49-F238E27FC236}">
                <a16:creationId xmlns:a16="http://schemas.microsoft.com/office/drawing/2014/main" id="{31C978E5-4BE6-BD29-C8CB-DC8B0FBFE758}"/>
              </a:ext>
            </a:extLst>
          </p:cNvPr>
          <p:cNvSpPr/>
          <p:nvPr/>
        </p:nvSpPr>
        <p:spPr>
          <a:xfrm>
            <a:off x="8415482" y="1023804"/>
            <a:ext cx="2360996" cy="7490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Prompt</a:t>
            </a:r>
            <a:endParaRPr lang="en-ZA" sz="2400" b="1" dirty="0"/>
          </a:p>
        </p:txBody>
      </p:sp>
      <p:sp>
        <p:nvSpPr>
          <p:cNvPr id="30" name="Rectangle: Rounded Corners 29">
            <a:extLst>
              <a:ext uri="{FF2B5EF4-FFF2-40B4-BE49-F238E27FC236}">
                <a16:creationId xmlns:a16="http://schemas.microsoft.com/office/drawing/2014/main" id="{2AA25A53-63F8-F656-E03D-782BF2177080}"/>
              </a:ext>
            </a:extLst>
          </p:cNvPr>
          <p:cNvSpPr/>
          <p:nvPr/>
        </p:nvSpPr>
        <p:spPr>
          <a:xfrm>
            <a:off x="8415482" y="2029481"/>
            <a:ext cx="2360996" cy="7490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Test</a:t>
            </a:r>
            <a:endParaRPr lang="en-ZA" sz="2400" b="1" dirty="0"/>
          </a:p>
        </p:txBody>
      </p:sp>
      <p:sp>
        <p:nvSpPr>
          <p:cNvPr id="31" name="Rectangle: Rounded Corners 30">
            <a:extLst>
              <a:ext uri="{FF2B5EF4-FFF2-40B4-BE49-F238E27FC236}">
                <a16:creationId xmlns:a16="http://schemas.microsoft.com/office/drawing/2014/main" id="{186DCCFE-C6C4-6BD7-88F6-23504E4D9D03}"/>
              </a:ext>
            </a:extLst>
          </p:cNvPr>
          <p:cNvSpPr/>
          <p:nvPr/>
        </p:nvSpPr>
        <p:spPr>
          <a:xfrm>
            <a:off x="8415482" y="4040837"/>
            <a:ext cx="2360996" cy="7490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Deploy/Share</a:t>
            </a:r>
            <a:endParaRPr lang="en-ZA" sz="2400" b="1" dirty="0"/>
          </a:p>
        </p:txBody>
      </p:sp>
      <p:sp>
        <p:nvSpPr>
          <p:cNvPr id="32" name="Rectangle: Rounded Corners 31">
            <a:extLst>
              <a:ext uri="{FF2B5EF4-FFF2-40B4-BE49-F238E27FC236}">
                <a16:creationId xmlns:a16="http://schemas.microsoft.com/office/drawing/2014/main" id="{FFED87E2-899C-4385-1C67-F613D75D5DAE}"/>
              </a:ext>
            </a:extLst>
          </p:cNvPr>
          <p:cNvSpPr/>
          <p:nvPr/>
        </p:nvSpPr>
        <p:spPr>
          <a:xfrm>
            <a:off x="8415482" y="5046514"/>
            <a:ext cx="2360996" cy="7490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Play</a:t>
            </a:r>
            <a:endParaRPr lang="en-ZA" sz="2400" b="1" dirty="0"/>
          </a:p>
        </p:txBody>
      </p:sp>
      <p:sp>
        <p:nvSpPr>
          <p:cNvPr id="34" name="Rectangle: Rounded Corners 33">
            <a:extLst>
              <a:ext uri="{FF2B5EF4-FFF2-40B4-BE49-F238E27FC236}">
                <a16:creationId xmlns:a16="http://schemas.microsoft.com/office/drawing/2014/main" id="{F9D03600-9853-D6A7-29AE-C509070AB9C0}"/>
              </a:ext>
            </a:extLst>
          </p:cNvPr>
          <p:cNvSpPr/>
          <p:nvPr/>
        </p:nvSpPr>
        <p:spPr>
          <a:xfrm>
            <a:off x="8410663" y="3035159"/>
            <a:ext cx="2360996" cy="7490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Refine</a:t>
            </a:r>
            <a:endParaRPr lang="en-ZA" sz="2400" b="1" dirty="0"/>
          </a:p>
        </p:txBody>
      </p:sp>
    </p:spTree>
    <p:custDataLst>
      <p:tags r:id="rId1"/>
    </p:custDataLst>
    <p:extLst>
      <p:ext uri="{BB962C8B-B14F-4D97-AF65-F5344CB8AC3E}">
        <p14:creationId xmlns:p14="http://schemas.microsoft.com/office/powerpoint/2010/main" val="21917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50"/>
                                        <p:tgtEl>
                                          <p:spTgt spid="28"/>
                                        </p:tgtEl>
                                      </p:cBhvr>
                                    </p:animEffect>
                                    <p:anim calcmode="lin" valueType="num">
                                      <p:cBhvr>
                                        <p:cTn id="34" dur="250" fill="hold"/>
                                        <p:tgtEl>
                                          <p:spTgt spid="28"/>
                                        </p:tgtEl>
                                        <p:attrNameLst>
                                          <p:attrName>ppt_x</p:attrName>
                                        </p:attrNameLst>
                                      </p:cBhvr>
                                      <p:tavLst>
                                        <p:tav tm="0">
                                          <p:val>
                                            <p:strVal val="#ppt_x"/>
                                          </p:val>
                                        </p:tav>
                                        <p:tav tm="100000">
                                          <p:val>
                                            <p:strVal val="#ppt_x"/>
                                          </p:val>
                                        </p:tav>
                                      </p:tavLst>
                                    </p:anim>
                                    <p:anim calcmode="lin" valueType="num">
                                      <p:cBhvr>
                                        <p:cTn id="35" dur="25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
                            </p:stCondLst>
                            <p:childTnLst>
                              <p:par>
                                <p:cTn id="37" presetID="42"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50"/>
                                        <p:tgtEl>
                                          <p:spTgt spid="30"/>
                                        </p:tgtEl>
                                      </p:cBhvr>
                                    </p:animEffect>
                                    <p:anim calcmode="lin" valueType="num">
                                      <p:cBhvr>
                                        <p:cTn id="40" dur="250" fill="hold"/>
                                        <p:tgtEl>
                                          <p:spTgt spid="30"/>
                                        </p:tgtEl>
                                        <p:attrNameLst>
                                          <p:attrName>ppt_x</p:attrName>
                                        </p:attrNameLst>
                                      </p:cBhvr>
                                      <p:tavLst>
                                        <p:tav tm="0">
                                          <p:val>
                                            <p:strVal val="#ppt_x"/>
                                          </p:val>
                                        </p:tav>
                                        <p:tav tm="100000">
                                          <p:val>
                                            <p:strVal val="#ppt_x"/>
                                          </p:val>
                                        </p:tav>
                                      </p:tavLst>
                                    </p:anim>
                                    <p:anim calcmode="lin" valueType="num">
                                      <p:cBhvr>
                                        <p:cTn id="41" dur="25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50"/>
                                        <p:tgtEl>
                                          <p:spTgt spid="34"/>
                                        </p:tgtEl>
                                      </p:cBhvr>
                                    </p:animEffect>
                                    <p:anim calcmode="lin" valueType="num">
                                      <p:cBhvr>
                                        <p:cTn id="46" dur="250" fill="hold"/>
                                        <p:tgtEl>
                                          <p:spTgt spid="34"/>
                                        </p:tgtEl>
                                        <p:attrNameLst>
                                          <p:attrName>ppt_x</p:attrName>
                                        </p:attrNameLst>
                                      </p:cBhvr>
                                      <p:tavLst>
                                        <p:tav tm="0">
                                          <p:val>
                                            <p:strVal val="#ppt_x"/>
                                          </p:val>
                                        </p:tav>
                                        <p:tav tm="100000">
                                          <p:val>
                                            <p:strVal val="#ppt_x"/>
                                          </p:val>
                                        </p:tav>
                                      </p:tavLst>
                                    </p:anim>
                                    <p:anim calcmode="lin" valueType="num">
                                      <p:cBhvr>
                                        <p:cTn id="47" dur="25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75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50"/>
                                        <p:tgtEl>
                                          <p:spTgt spid="31"/>
                                        </p:tgtEl>
                                      </p:cBhvr>
                                    </p:animEffect>
                                    <p:anim calcmode="lin" valueType="num">
                                      <p:cBhvr>
                                        <p:cTn id="52" dur="250" fill="hold"/>
                                        <p:tgtEl>
                                          <p:spTgt spid="31"/>
                                        </p:tgtEl>
                                        <p:attrNameLst>
                                          <p:attrName>ppt_x</p:attrName>
                                        </p:attrNameLst>
                                      </p:cBhvr>
                                      <p:tavLst>
                                        <p:tav tm="0">
                                          <p:val>
                                            <p:strVal val="#ppt_x"/>
                                          </p:val>
                                        </p:tav>
                                        <p:tav tm="100000">
                                          <p:val>
                                            <p:strVal val="#ppt_x"/>
                                          </p:val>
                                        </p:tav>
                                      </p:tavLst>
                                    </p:anim>
                                    <p:anim calcmode="lin" valueType="num">
                                      <p:cBhvr>
                                        <p:cTn id="53" dur="25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50"/>
                                        <p:tgtEl>
                                          <p:spTgt spid="32"/>
                                        </p:tgtEl>
                                      </p:cBhvr>
                                    </p:animEffect>
                                    <p:anim calcmode="lin" valueType="num">
                                      <p:cBhvr>
                                        <p:cTn id="58" dur="250" fill="hold"/>
                                        <p:tgtEl>
                                          <p:spTgt spid="32"/>
                                        </p:tgtEl>
                                        <p:attrNameLst>
                                          <p:attrName>ppt_x</p:attrName>
                                        </p:attrNameLst>
                                      </p:cBhvr>
                                      <p:tavLst>
                                        <p:tav tm="0">
                                          <p:val>
                                            <p:strVal val="#ppt_x"/>
                                          </p:val>
                                        </p:tav>
                                        <p:tav tm="100000">
                                          <p:val>
                                            <p:strVal val="#ppt_x"/>
                                          </p:val>
                                        </p:tav>
                                      </p:tavLst>
                                    </p:anim>
                                    <p:anim calcmode="lin" valueType="num">
                                      <p:cBhvr>
                                        <p:cTn id="59" dur="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animBg="1"/>
      <p:bldP spid="30" grpId="0" animBg="1"/>
      <p:bldP spid="31" grpId="0" animBg="1"/>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1F3BD-1D39-9362-1BFA-310B368C4BE5}"/>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FA00DCBF-4536-E843-1927-9408E64A6A20}"/>
              </a:ext>
            </a:extLst>
          </p:cNvPr>
          <p:cNvSpPr/>
          <p:nvPr/>
        </p:nvSpPr>
        <p:spPr>
          <a:xfrm>
            <a:off x="839416" y="2132856"/>
            <a:ext cx="4608512" cy="3384376"/>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Tell the AI who it should be.</a:t>
            </a:r>
          </a:p>
          <a:p>
            <a:r>
              <a:rPr lang="en-ZA" sz="2800" b="1" dirty="0"/>
              <a:t>Examples:</a:t>
            </a:r>
          </a:p>
          <a:p>
            <a:pPr marL="342900" indent="-342900">
              <a:buFont typeface="Arial" panose="020B0604020202020204" pitchFamily="34" charset="0"/>
              <a:buChar char="•"/>
            </a:pPr>
            <a:r>
              <a:rPr lang="en-ZA" sz="2400" dirty="0"/>
              <a:t>Expert Mathematics Teacher </a:t>
            </a:r>
          </a:p>
          <a:p>
            <a:pPr marL="342900" indent="-342900">
              <a:buFont typeface="Arial" panose="020B0604020202020204" pitchFamily="34" charset="0"/>
              <a:buChar char="•"/>
            </a:pPr>
            <a:r>
              <a:rPr lang="en-ZA" sz="2400" dirty="0"/>
              <a:t>Instructional Designer </a:t>
            </a:r>
          </a:p>
          <a:p>
            <a:pPr marL="342900" indent="-342900">
              <a:buFont typeface="Arial" panose="020B0604020202020204" pitchFamily="34" charset="0"/>
              <a:buChar char="•"/>
            </a:pPr>
            <a:r>
              <a:rPr lang="en-ZA" sz="2400" dirty="0"/>
              <a:t>Educational Game Designer </a:t>
            </a:r>
          </a:p>
          <a:p>
            <a:pPr marL="342900" indent="-342900">
              <a:buFont typeface="Arial" panose="020B0604020202020204" pitchFamily="34" charset="0"/>
              <a:buChar char="•"/>
            </a:pPr>
            <a:r>
              <a:rPr lang="en-ZA" sz="2400" dirty="0"/>
              <a:t>UX Designer </a:t>
            </a:r>
          </a:p>
          <a:p>
            <a:pPr marL="342900" indent="-342900">
              <a:buFont typeface="Arial" panose="020B0604020202020204" pitchFamily="34" charset="0"/>
              <a:buChar char="•"/>
            </a:pPr>
            <a:r>
              <a:rPr lang="en-ZA" sz="2400" dirty="0"/>
              <a:t>JavaScript Developer </a:t>
            </a:r>
          </a:p>
          <a:p>
            <a:pPr marL="342900" indent="-342900">
              <a:buFont typeface="Arial" panose="020B0604020202020204" pitchFamily="34" charset="0"/>
              <a:buChar char="•"/>
            </a:pPr>
            <a:r>
              <a:rPr lang="en-ZA" sz="2400" dirty="0"/>
              <a:t>Accessibility Specialist</a:t>
            </a:r>
          </a:p>
          <a:p>
            <a:pPr algn="ctr"/>
            <a:endParaRPr lang="en-ZA" dirty="0"/>
          </a:p>
        </p:txBody>
      </p:sp>
      <p:sp>
        <p:nvSpPr>
          <p:cNvPr id="2" name="Title 1">
            <a:extLst>
              <a:ext uri="{FF2B5EF4-FFF2-40B4-BE49-F238E27FC236}">
                <a16:creationId xmlns:a16="http://schemas.microsoft.com/office/drawing/2014/main" id="{D0A64383-DDE0-B20B-2CC4-49CC9DAE4C30}"/>
              </a:ext>
            </a:extLst>
          </p:cNvPr>
          <p:cNvSpPr>
            <a:spLocks noGrp="1"/>
          </p:cNvSpPr>
          <p:nvPr>
            <p:ph type="title"/>
          </p:nvPr>
        </p:nvSpPr>
        <p:spPr>
          <a:xfrm>
            <a:off x="609600" y="236891"/>
            <a:ext cx="10972800" cy="1143000"/>
          </a:xfrm>
        </p:spPr>
        <p:txBody>
          <a:bodyPr/>
          <a:lstStyle/>
          <a:p>
            <a:pPr algn="l"/>
            <a:r>
              <a:rPr lang="en-US" dirty="0"/>
              <a:t>💬The prompts</a:t>
            </a:r>
            <a:endParaRPr lang="en-ZA" dirty="0"/>
          </a:p>
        </p:txBody>
      </p:sp>
      <p:sp>
        <p:nvSpPr>
          <p:cNvPr id="36" name="TextBox 35">
            <a:extLst>
              <a:ext uri="{FF2B5EF4-FFF2-40B4-BE49-F238E27FC236}">
                <a16:creationId xmlns:a16="http://schemas.microsoft.com/office/drawing/2014/main" id="{81783287-B68E-4A04-805F-2854BFC84675}"/>
              </a:ext>
            </a:extLst>
          </p:cNvPr>
          <p:cNvSpPr txBox="1"/>
          <p:nvPr/>
        </p:nvSpPr>
        <p:spPr>
          <a:xfrm>
            <a:off x="839416" y="1494763"/>
            <a:ext cx="4176464" cy="523220"/>
          </a:xfrm>
          <a:prstGeom prst="rect">
            <a:avLst/>
          </a:prstGeom>
          <a:noFill/>
        </p:spPr>
        <p:txBody>
          <a:bodyPr wrap="square" rtlCol="0">
            <a:spAutoFit/>
          </a:bodyPr>
          <a:lstStyle/>
          <a:p>
            <a:r>
              <a:rPr lang="en-US" sz="2800" b="1" dirty="0"/>
              <a:t>1. 🎯 Define the AI's Role</a:t>
            </a:r>
            <a:endParaRPr lang="en-ZA" sz="2800" b="1" dirty="0"/>
          </a:p>
        </p:txBody>
      </p:sp>
      <p:sp>
        <p:nvSpPr>
          <p:cNvPr id="39" name="Rectangle: Rounded Corners 38">
            <a:extLst>
              <a:ext uri="{FF2B5EF4-FFF2-40B4-BE49-F238E27FC236}">
                <a16:creationId xmlns:a16="http://schemas.microsoft.com/office/drawing/2014/main" id="{E593A022-C5D6-5F96-3510-4A8A50D7D308}"/>
              </a:ext>
            </a:extLst>
          </p:cNvPr>
          <p:cNvSpPr/>
          <p:nvPr/>
        </p:nvSpPr>
        <p:spPr>
          <a:xfrm>
            <a:off x="6591846" y="2132856"/>
            <a:ext cx="4608512" cy="3384376"/>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r>
              <a:rPr lang="en-ZA" sz="2800" b="1" dirty="0">
                <a:latin typeface="Cascadia Code ExtraLight" panose="020B0609020000020004" pitchFamily="49" charset="0"/>
                <a:cs typeface="Cascadia Code ExtraLight" panose="020B0609020000020004" pitchFamily="49" charset="0"/>
              </a:rPr>
              <a:t>Example:</a:t>
            </a:r>
          </a:p>
          <a:p>
            <a:r>
              <a:rPr lang="en-ZA" sz="2400" dirty="0">
                <a:latin typeface="Cascadia Code ExtraLight" panose="020B0609020000020004" pitchFamily="49" charset="0"/>
                <a:cs typeface="Cascadia Code ExtraLight" panose="020B0609020000020004" pitchFamily="49" charset="0"/>
              </a:rPr>
              <a:t>You are an expert Mathematics teacher, instructional designer and educational game designer…</a:t>
            </a:r>
          </a:p>
          <a:p>
            <a:pPr algn="ctr"/>
            <a:endParaRPr lang="en-ZA" dirty="0"/>
          </a:p>
        </p:txBody>
      </p:sp>
    </p:spTree>
    <p:custDataLst>
      <p:tags r:id="rId1"/>
    </p:custDataLst>
    <p:extLst>
      <p:ext uri="{BB962C8B-B14F-4D97-AF65-F5344CB8AC3E}">
        <p14:creationId xmlns:p14="http://schemas.microsoft.com/office/powerpoint/2010/main" val="213725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anim calcmode="lin" valueType="num">
                                      <p:cBhvr>
                                        <p:cTn id="8" dur="250" fill="hold"/>
                                        <p:tgtEl>
                                          <p:spTgt spid="38"/>
                                        </p:tgtEl>
                                        <p:attrNameLst>
                                          <p:attrName>ppt_x</p:attrName>
                                        </p:attrNameLst>
                                      </p:cBhvr>
                                      <p:tavLst>
                                        <p:tav tm="0">
                                          <p:val>
                                            <p:strVal val="#ppt_x"/>
                                          </p:val>
                                        </p:tav>
                                        <p:tav tm="100000">
                                          <p:val>
                                            <p:strVal val="#ppt_x"/>
                                          </p:val>
                                        </p:tav>
                                      </p:tavLst>
                                    </p:anim>
                                    <p:anim calcmode="lin" valueType="num">
                                      <p:cBhvr>
                                        <p:cTn id="9" dur="2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strVal val="#ppt_x"/>
                                          </p:val>
                                        </p:tav>
                                        <p:tav tm="100000">
                                          <p:val>
                                            <p:strVal val="#ppt_x"/>
                                          </p:val>
                                        </p:tav>
                                      </p:tavLst>
                                    </p:anim>
                                    <p:anim calcmode="lin" valueType="num">
                                      <p:cBhvr>
                                        <p:cTn id="1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8925-620B-263E-5E6D-91C7EB92CF40}"/>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31CF6017-A385-D395-B967-79FF8264DBB2}"/>
              </a:ext>
            </a:extLst>
          </p:cNvPr>
          <p:cNvSpPr/>
          <p:nvPr/>
        </p:nvSpPr>
        <p:spPr>
          <a:xfrm>
            <a:off x="839416" y="2132856"/>
            <a:ext cx="4608512" cy="3384376"/>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AI performs much better when it knows exactly who the activity is for.</a:t>
            </a:r>
          </a:p>
          <a:p>
            <a:r>
              <a:rPr lang="en-ZA" sz="2400" b="1" dirty="0"/>
              <a:t>Include:</a:t>
            </a:r>
          </a:p>
          <a:p>
            <a:pPr marL="342900" indent="-342900">
              <a:buFont typeface="Arial" panose="020B0604020202020204" pitchFamily="34" charset="0"/>
              <a:buChar char="•"/>
            </a:pPr>
            <a:r>
              <a:rPr lang="en-ZA" sz="2400" dirty="0"/>
              <a:t>Grade </a:t>
            </a:r>
          </a:p>
          <a:p>
            <a:pPr marL="342900" indent="-342900">
              <a:buFont typeface="Arial" panose="020B0604020202020204" pitchFamily="34" charset="0"/>
              <a:buChar char="•"/>
            </a:pPr>
            <a:r>
              <a:rPr lang="en-ZA" sz="2400" dirty="0"/>
              <a:t>Age </a:t>
            </a:r>
          </a:p>
          <a:p>
            <a:pPr marL="342900" indent="-342900">
              <a:buFont typeface="Arial" panose="020B0604020202020204" pitchFamily="34" charset="0"/>
              <a:buChar char="•"/>
            </a:pPr>
            <a:r>
              <a:rPr lang="en-ZA" sz="2400" dirty="0"/>
              <a:t>Subject </a:t>
            </a:r>
          </a:p>
          <a:p>
            <a:pPr marL="342900" indent="-342900">
              <a:buFont typeface="Arial" panose="020B0604020202020204" pitchFamily="34" charset="0"/>
              <a:buChar char="•"/>
            </a:pPr>
            <a:r>
              <a:rPr lang="en-ZA" sz="2400" dirty="0"/>
              <a:t>Curriculum </a:t>
            </a:r>
          </a:p>
          <a:p>
            <a:pPr marL="342900" indent="-342900">
              <a:buFont typeface="Arial" panose="020B0604020202020204" pitchFamily="34" charset="0"/>
              <a:buChar char="•"/>
            </a:pPr>
            <a:r>
              <a:rPr lang="en-ZA" sz="2400" dirty="0"/>
              <a:t>Prior knowledge</a:t>
            </a:r>
          </a:p>
          <a:p>
            <a:pPr algn="ctr"/>
            <a:endParaRPr lang="en-ZA" dirty="0"/>
          </a:p>
        </p:txBody>
      </p:sp>
      <p:sp>
        <p:nvSpPr>
          <p:cNvPr id="36" name="TextBox 35">
            <a:extLst>
              <a:ext uri="{FF2B5EF4-FFF2-40B4-BE49-F238E27FC236}">
                <a16:creationId xmlns:a16="http://schemas.microsoft.com/office/drawing/2014/main" id="{477D4A08-A616-DFDD-8056-EE1A8FF6257F}"/>
              </a:ext>
            </a:extLst>
          </p:cNvPr>
          <p:cNvSpPr txBox="1"/>
          <p:nvPr/>
        </p:nvSpPr>
        <p:spPr>
          <a:xfrm>
            <a:off x="839416" y="1494763"/>
            <a:ext cx="4176464" cy="523220"/>
          </a:xfrm>
          <a:prstGeom prst="rect">
            <a:avLst/>
          </a:prstGeom>
          <a:noFill/>
        </p:spPr>
        <p:txBody>
          <a:bodyPr wrap="square" rtlCol="0">
            <a:spAutoFit/>
          </a:bodyPr>
          <a:lstStyle/>
          <a:p>
            <a:r>
              <a:rPr lang="en-US" sz="2800" b="1" dirty="0"/>
              <a:t>2. 👩‍🏫 Define the Learner</a:t>
            </a:r>
            <a:endParaRPr lang="en-ZA" sz="2800" b="1" dirty="0"/>
          </a:p>
        </p:txBody>
      </p:sp>
      <p:sp>
        <p:nvSpPr>
          <p:cNvPr id="39" name="Rectangle: Rounded Corners 38">
            <a:extLst>
              <a:ext uri="{FF2B5EF4-FFF2-40B4-BE49-F238E27FC236}">
                <a16:creationId xmlns:a16="http://schemas.microsoft.com/office/drawing/2014/main" id="{CE540C86-F71C-3E0D-9B6D-66ABB123F112}"/>
              </a:ext>
            </a:extLst>
          </p:cNvPr>
          <p:cNvSpPr/>
          <p:nvPr/>
        </p:nvSpPr>
        <p:spPr>
          <a:xfrm>
            <a:off x="6591846" y="2132856"/>
            <a:ext cx="4608512" cy="3384376"/>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r>
              <a:rPr lang="en-ZA" sz="2800" b="1" dirty="0">
                <a:latin typeface="Cascadia Code ExtraLight" panose="020B0609020000020004" pitchFamily="49" charset="0"/>
                <a:cs typeface="Cascadia Code ExtraLight" panose="020B0609020000020004" pitchFamily="49" charset="0"/>
              </a:rPr>
              <a:t>Example:</a:t>
            </a:r>
          </a:p>
          <a:p>
            <a:r>
              <a:rPr lang="en-US" sz="2400" dirty="0">
                <a:latin typeface="Cascadia Code ExtraLight" panose="020B0609020000020004" pitchFamily="49" charset="0"/>
                <a:cs typeface="Cascadia Code ExtraLight" panose="020B0609020000020004" pitchFamily="49" charset="0"/>
              </a:rPr>
              <a:t>Design an activity for Grade 8 Mathematics learners following the South African CAPS curriculum for [topic]..</a:t>
            </a:r>
            <a:endParaRPr lang="en-ZA" dirty="0"/>
          </a:p>
        </p:txBody>
      </p:sp>
    </p:spTree>
    <p:custDataLst>
      <p:tags r:id="rId1"/>
    </p:custDataLst>
    <p:extLst>
      <p:ext uri="{BB962C8B-B14F-4D97-AF65-F5344CB8AC3E}">
        <p14:creationId xmlns:p14="http://schemas.microsoft.com/office/powerpoint/2010/main" val="41289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anim calcmode="lin" valueType="num">
                                      <p:cBhvr>
                                        <p:cTn id="8" dur="250" fill="hold"/>
                                        <p:tgtEl>
                                          <p:spTgt spid="38"/>
                                        </p:tgtEl>
                                        <p:attrNameLst>
                                          <p:attrName>ppt_x</p:attrName>
                                        </p:attrNameLst>
                                      </p:cBhvr>
                                      <p:tavLst>
                                        <p:tav tm="0">
                                          <p:val>
                                            <p:strVal val="#ppt_x"/>
                                          </p:val>
                                        </p:tav>
                                        <p:tav tm="100000">
                                          <p:val>
                                            <p:strVal val="#ppt_x"/>
                                          </p:val>
                                        </p:tav>
                                      </p:tavLst>
                                    </p:anim>
                                    <p:anim calcmode="lin" valueType="num">
                                      <p:cBhvr>
                                        <p:cTn id="9" dur="2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50"/>
                                        <p:tgtEl>
                                          <p:spTgt spid="39"/>
                                        </p:tgtEl>
                                      </p:cBhvr>
                                    </p:animEffect>
                                    <p:anim calcmode="lin" valueType="num">
                                      <p:cBhvr>
                                        <p:cTn id="15" dur="250" fill="hold"/>
                                        <p:tgtEl>
                                          <p:spTgt spid="39"/>
                                        </p:tgtEl>
                                        <p:attrNameLst>
                                          <p:attrName>ppt_x</p:attrName>
                                        </p:attrNameLst>
                                      </p:cBhvr>
                                      <p:tavLst>
                                        <p:tav tm="0">
                                          <p:val>
                                            <p:strVal val="#ppt_x"/>
                                          </p:val>
                                        </p:tav>
                                        <p:tav tm="100000">
                                          <p:val>
                                            <p:strVal val="#ppt_x"/>
                                          </p:val>
                                        </p:tav>
                                      </p:tavLst>
                                    </p:anim>
                                    <p:anim calcmode="lin" valueType="num">
                                      <p:cBhvr>
                                        <p:cTn id="16"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D3DA-0111-DFEF-CC62-30C59E4493ED}"/>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650C75E9-EE85-DE6E-C9BA-4579AB9C4BAC}"/>
              </a:ext>
            </a:extLst>
          </p:cNvPr>
          <p:cNvSpPr/>
          <p:nvPr/>
        </p:nvSpPr>
        <p:spPr>
          <a:xfrm>
            <a:off x="839416" y="2564904"/>
            <a:ext cx="10873208" cy="2592288"/>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r>
              <a:rPr lang="en-ZA" sz="2800" b="1" dirty="0">
                <a:latin typeface="Cascadia Code ExtraLight" panose="020B0609020000020004" pitchFamily="49" charset="0"/>
                <a:cs typeface="Cascadia Code ExtraLight" panose="020B0609020000020004" pitchFamily="49" charset="0"/>
              </a:rPr>
              <a:t>Example:</a:t>
            </a:r>
          </a:p>
          <a:p>
            <a:r>
              <a:rPr lang="en-US" sz="2400" dirty="0">
                <a:latin typeface="Cascadia Code ExtraLight" panose="020B0609020000020004" pitchFamily="49" charset="0"/>
                <a:cs typeface="Cascadia Code ExtraLight" panose="020B0609020000020004" pitchFamily="49" charset="0"/>
              </a:rPr>
              <a:t>Learners should be able to determine the solution of a linear equation…</a:t>
            </a:r>
            <a:endParaRPr lang="en-ZA" dirty="0"/>
          </a:p>
        </p:txBody>
      </p:sp>
      <p:sp>
        <p:nvSpPr>
          <p:cNvPr id="38" name="Rectangle: Rounded Corners 37">
            <a:extLst>
              <a:ext uri="{FF2B5EF4-FFF2-40B4-BE49-F238E27FC236}">
                <a16:creationId xmlns:a16="http://schemas.microsoft.com/office/drawing/2014/main" id="{81FF0C0D-6561-0F32-DB30-87C29A57468E}"/>
              </a:ext>
            </a:extLst>
          </p:cNvPr>
          <p:cNvSpPr/>
          <p:nvPr/>
        </p:nvSpPr>
        <p:spPr>
          <a:xfrm>
            <a:off x="839416" y="2132856"/>
            <a:ext cx="10873208" cy="720080"/>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What should learners be able to do?</a:t>
            </a:r>
          </a:p>
          <a:p>
            <a:pPr algn="ctr"/>
            <a:endParaRPr lang="en-ZA" dirty="0"/>
          </a:p>
        </p:txBody>
      </p:sp>
      <p:sp>
        <p:nvSpPr>
          <p:cNvPr id="36" name="TextBox 35">
            <a:extLst>
              <a:ext uri="{FF2B5EF4-FFF2-40B4-BE49-F238E27FC236}">
                <a16:creationId xmlns:a16="http://schemas.microsoft.com/office/drawing/2014/main" id="{CAA87480-94DC-2B34-F9B5-CF81974C4C4A}"/>
              </a:ext>
            </a:extLst>
          </p:cNvPr>
          <p:cNvSpPr txBox="1"/>
          <p:nvPr/>
        </p:nvSpPr>
        <p:spPr>
          <a:xfrm>
            <a:off x="839416" y="1494763"/>
            <a:ext cx="4176464" cy="523220"/>
          </a:xfrm>
          <a:prstGeom prst="rect">
            <a:avLst/>
          </a:prstGeom>
          <a:noFill/>
        </p:spPr>
        <p:txBody>
          <a:bodyPr wrap="square" rtlCol="0">
            <a:spAutoFit/>
          </a:bodyPr>
          <a:lstStyle/>
          <a:p>
            <a:r>
              <a:rPr lang="en-US" sz="2800" b="1" dirty="0"/>
              <a:t>3. 🎓 Learning Goal</a:t>
            </a:r>
            <a:endParaRPr lang="en-ZA" sz="2800" b="1" dirty="0"/>
          </a:p>
        </p:txBody>
      </p:sp>
    </p:spTree>
    <p:custDataLst>
      <p:tags r:id="rId1"/>
    </p:custDataLst>
    <p:extLst>
      <p:ext uri="{BB962C8B-B14F-4D97-AF65-F5344CB8AC3E}">
        <p14:creationId xmlns:p14="http://schemas.microsoft.com/office/powerpoint/2010/main" val="305359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anim calcmode="lin" valueType="num">
                                      <p:cBhvr>
                                        <p:cTn id="8" dur="250" fill="hold"/>
                                        <p:tgtEl>
                                          <p:spTgt spid="38"/>
                                        </p:tgtEl>
                                        <p:attrNameLst>
                                          <p:attrName>ppt_x</p:attrName>
                                        </p:attrNameLst>
                                      </p:cBhvr>
                                      <p:tavLst>
                                        <p:tav tm="0">
                                          <p:val>
                                            <p:strVal val="#ppt_x"/>
                                          </p:val>
                                        </p:tav>
                                        <p:tav tm="100000">
                                          <p:val>
                                            <p:strVal val="#ppt_x"/>
                                          </p:val>
                                        </p:tav>
                                      </p:tavLst>
                                    </p:anim>
                                    <p:anim calcmode="lin" valueType="num">
                                      <p:cBhvr>
                                        <p:cTn id="9" dur="2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strVal val="#ppt_x"/>
                                          </p:val>
                                        </p:tav>
                                        <p:tav tm="100000">
                                          <p:val>
                                            <p:strVal val="#ppt_x"/>
                                          </p:val>
                                        </p:tav>
                                      </p:tavLst>
                                    </p:anim>
                                    <p:anim calcmode="lin" valueType="num">
                                      <p:cBhvr>
                                        <p:cTn id="1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AB0B-21B9-A9AD-D82D-AFF133DDFD70}"/>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8709A5EB-FBCF-4BC7-8EC0-DABE2D89C3A2}"/>
              </a:ext>
            </a:extLst>
          </p:cNvPr>
          <p:cNvSpPr/>
          <p:nvPr/>
        </p:nvSpPr>
        <p:spPr>
          <a:xfrm>
            <a:off x="839416" y="2132856"/>
            <a:ext cx="4608512" cy="3384376"/>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Specify exactly what you want.</a:t>
            </a:r>
          </a:p>
          <a:p>
            <a:r>
              <a:rPr lang="en-ZA" sz="2800" b="1" dirty="0"/>
              <a:t>Examples</a:t>
            </a:r>
          </a:p>
          <a:p>
            <a:pPr marL="342900" indent="-342900">
              <a:buFont typeface="Arial" panose="020B0604020202020204" pitchFamily="34" charset="0"/>
              <a:buChar char="•"/>
            </a:pPr>
            <a:r>
              <a:rPr lang="en-ZA" sz="2400" dirty="0"/>
              <a:t>Quiz Challenge </a:t>
            </a:r>
          </a:p>
          <a:p>
            <a:pPr marL="342900" indent="-342900">
              <a:buFont typeface="Arial" panose="020B0604020202020204" pitchFamily="34" charset="0"/>
              <a:buChar char="•"/>
            </a:pPr>
            <a:r>
              <a:rPr lang="en-ZA" sz="2400" dirty="0"/>
              <a:t>Simulation </a:t>
            </a:r>
          </a:p>
          <a:p>
            <a:pPr marL="342900" indent="-342900">
              <a:buFont typeface="Arial" panose="020B0604020202020204" pitchFamily="34" charset="0"/>
              <a:buChar char="•"/>
            </a:pPr>
            <a:r>
              <a:rPr lang="en-ZA" sz="2400" dirty="0"/>
              <a:t>Drag and Drop </a:t>
            </a:r>
          </a:p>
          <a:p>
            <a:pPr marL="342900" indent="-342900">
              <a:buFont typeface="Arial" panose="020B0604020202020204" pitchFamily="34" charset="0"/>
              <a:buChar char="•"/>
            </a:pPr>
            <a:r>
              <a:rPr lang="en-ZA" sz="2400" dirty="0"/>
              <a:t>Puzzle </a:t>
            </a:r>
          </a:p>
          <a:p>
            <a:pPr marL="342900" indent="-342900">
              <a:buFont typeface="Arial" panose="020B0604020202020204" pitchFamily="34" charset="0"/>
              <a:buChar char="•"/>
            </a:pPr>
            <a:r>
              <a:rPr lang="en-ZA" sz="2400" dirty="0"/>
              <a:t>Board Game </a:t>
            </a:r>
          </a:p>
          <a:p>
            <a:pPr marL="342900" indent="-342900">
              <a:buFont typeface="Arial" panose="020B0604020202020204" pitchFamily="34" charset="0"/>
              <a:buChar char="•"/>
            </a:pPr>
            <a:r>
              <a:rPr lang="en-ZA" sz="2400" dirty="0"/>
              <a:t>Platform Adventure</a:t>
            </a:r>
          </a:p>
          <a:p>
            <a:pPr algn="ctr"/>
            <a:endParaRPr lang="en-ZA" dirty="0"/>
          </a:p>
        </p:txBody>
      </p:sp>
      <p:sp>
        <p:nvSpPr>
          <p:cNvPr id="36" name="TextBox 35">
            <a:extLst>
              <a:ext uri="{FF2B5EF4-FFF2-40B4-BE49-F238E27FC236}">
                <a16:creationId xmlns:a16="http://schemas.microsoft.com/office/drawing/2014/main" id="{0C069320-F84E-6289-EB62-08FE24289C6D}"/>
              </a:ext>
            </a:extLst>
          </p:cNvPr>
          <p:cNvSpPr txBox="1"/>
          <p:nvPr/>
        </p:nvSpPr>
        <p:spPr>
          <a:xfrm>
            <a:off x="839416" y="1494763"/>
            <a:ext cx="4176464" cy="523220"/>
          </a:xfrm>
          <a:prstGeom prst="rect">
            <a:avLst/>
          </a:prstGeom>
          <a:noFill/>
        </p:spPr>
        <p:txBody>
          <a:bodyPr wrap="square" rtlCol="0">
            <a:spAutoFit/>
          </a:bodyPr>
          <a:lstStyle/>
          <a:p>
            <a:r>
              <a:rPr lang="en-US" sz="2800" b="1" dirty="0"/>
              <a:t>4. 🎮 Activity Type</a:t>
            </a:r>
            <a:endParaRPr lang="en-ZA" sz="2800" b="1" dirty="0"/>
          </a:p>
        </p:txBody>
      </p:sp>
      <p:sp>
        <p:nvSpPr>
          <p:cNvPr id="39" name="Rectangle: Rounded Corners 38">
            <a:extLst>
              <a:ext uri="{FF2B5EF4-FFF2-40B4-BE49-F238E27FC236}">
                <a16:creationId xmlns:a16="http://schemas.microsoft.com/office/drawing/2014/main" id="{0924874A-AD6A-E4DE-0291-CEBA46057E57}"/>
              </a:ext>
            </a:extLst>
          </p:cNvPr>
          <p:cNvSpPr/>
          <p:nvPr/>
        </p:nvSpPr>
        <p:spPr>
          <a:xfrm>
            <a:off x="6591846" y="2132856"/>
            <a:ext cx="4608512" cy="3384376"/>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r>
              <a:rPr lang="en-ZA" sz="2800" b="1" dirty="0">
                <a:latin typeface="Cascadia Code ExtraLight" panose="020B0609020000020004" pitchFamily="49" charset="0"/>
                <a:cs typeface="Cascadia Code ExtraLight" panose="020B0609020000020004" pitchFamily="49" charset="0"/>
              </a:rPr>
              <a:t>Example:</a:t>
            </a:r>
          </a:p>
          <a:p>
            <a:r>
              <a:rPr lang="en-US" sz="2400" dirty="0">
                <a:latin typeface="Cascadia Code ExtraLight" panose="020B0609020000020004" pitchFamily="49" charset="0"/>
                <a:cs typeface="Cascadia Code ExtraLight" panose="020B0609020000020004" pitchFamily="49" charset="0"/>
              </a:rPr>
              <a:t>Create a drag-and-drop activity.</a:t>
            </a:r>
          </a:p>
          <a:p>
            <a:endParaRPr lang="en-US" sz="2400" dirty="0">
              <a:latin typeface="Cascadia Code ExtraLight" panose="020B0609020000020004" pitchFamily="49" charset="0"/>
              <a:cs typeface="Cascadia Code ExtraLight" panose="020B0609020000020004" pitchFamily="49" charset="0"/>
            </a:endParaRPr>
          </a:p>
          <a:p>
            <a:endParaRPr lang="en-US" sz="2400" dirty="0">
              <a:latin typeface="Cascadia Code ExtraLight" panose="020B0609020000020004" pitchFamily="49" charset="0"/>
              <a:cs typeface="Cascadia Code ExtraLight" panose="020B0609020000020004" pitchFamily="49" charset="0"/>
            </a:endParaRPr>
          </a:p>
          <a:p>
            <a:endParaRPr lang="en-US" sz="2400" dirty="0">
              <a:latin typeface="Cascadia Code ExtraLight" panose="020B0609020000020004" pitchFamily="49" charset="0"/>
              <a:cs typeface="Cascadia Code ExtraLight" panose="020B0609020000020004" pitchFamily="49" charset="0"/>
            </a:endParaRPr>
          </a:p>
          <a:p>
            <a:endParaRPr lang="en-ZA" dirty="0"/>
          </a:p>
        </p:txBody>
      </p:sp>
    </p:spTree>
    <p:custDataLst>
      <p:tags r:id="rId1"/>
    </p:custDataLst>
    <p:extLst>
      <p:ext uri="{BB962C8B-B14F-4D97-AF65-F5344CB8AC3E}">
        <p14:creationId xmlns:p14="http://schemas.microsoft.com/office/powerpoint/2010/main" val="12156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anim calcmode="lin" valueType="num">
                                      <p:cBhvr>
                                        <p:cTn id="8" dur="250" fill="hold"/>
                                        <p:tgtEl>
                                          <p:spTgt spid="38"/>
                                        </p:tgtEl>
                                        <p:attrNameLst>
                                          <p:attrName>ppt_x</p:attrName>
                                        </p:attrNameLst>
                                      </p:cBhvr>
                                      <p:tavLst>
                                        <p:tav tm="0">
                                          <p:val>
                                            <p:strVal val="#ppt_x"/>
                                          </p:val>
                                        </p:tav>
                                        <p:tav tm="100000">
                                          <p:val>
                                            <p:strVal val="#ppt_x"/>
                                          </p:val>
                                        </p:tav>
                                      </p:tavLst>
                                    </p:anim>
                                    <p:anim calcmode="lin" valueType="num">
                                      <p:cBhvr>
                                        <p:cTn id="9" dur="2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strVal val="#ppt_x"/>
                                          </p:val>
                                        </p:tav>
                                        <p:tav tm="100000">
                                          <p:val>
                                            <p:strVal val="#ppt_x"/>
                                          </p:val>
                                        </p:tav>
                                      </p:tavLst>
                                    </p:anim>
                                    <p:anim calcmode="lin" valueType="num">
                                      <p:cBhvr>
                                        <p:cTn id="1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7AE0A-134F-3FBC-22E6-07D89BF37C31}"/>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FCFABCE-7CEA-03AA-5A1E-74E90702DB78}"/>
              </a:ext>
            </a:extLst>
          </p:cNvPr>
          <p:cNvSpPr/>
          <p:nvPr/>
        </p:nvSpPr>
        <p:spPr>
          <a:xfrm>
            <a:off x="839416" y="2132856"/>
            <a:ext cx="4608512" cy="3384376"/>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Specify exactly what must appear.</a:t>
            </a:r>
          </a:p>
          <a:p>
            <a:r>
              <a:rPr lang="en-ZA" sz="2800" b="1" dirty="0"/>
              <a:t>Example</a:t>
            </a:r>
          </a:p>
          <a:p>
            <a:r>
              <a:rPr lang="en-ZA" sz="2400" dirty="0"/>
              <a:t>Include</a:t>
            </a:r>
          </a:p>
          <a:p>
            <a:pPr marL="342900" indent="-342900">
              <a:buFont typeface="Arial" panose="020B0604020202020204" pitchFamily="34" charset="0"/>
              <a:buChar char="•"/>
            </a:pPr>
            <a:r>
              <a:rPr lang="en-ZA" sz="2400" dirty="0"/>
              <a:t>15 questions </a:t>
            </a:r>
          </a:p>
          <a:p>
            <a:pPr marL="342900" indent="-342900">
              <a:buFont typeface="Arial" panose="020B0604020202020204" pitchFamily="34" charset="0"/>
              <a:buChar char="•"/>
            </a:pPr>
            <a:r>
              <a:rPr lang="en-ZA" sz="2400" dirty="0"/>
              <a:t>Increasing difficulty </a:t>
            </a:r>
          </a:p>
          <a:p>
            <a:pPr marL="342900" indent="-342900">
              <a:buFont typeface="Arial" panose="020B0604020202020204" pitchFamily="34" charset="0"/>
              <a:buChar char="•"/>
            </a:pPr>
            <a:r>
              <a:rPr lang="en-ZA" sz="2400" dirty="0"/>
              <a:t>Real-life examples </a:t>
            </a:r>
          </a:p>
          <a:p>
            <a:pPr marL="342900" indent="-342900">
              <a:buFont typeface="Arial" panose="020B0604020202020204" pitchFamily="34" charset="0"/>
              <a:buChar char="•"/>
            </a:pPr>
            <a:r>
              <a:rPr lang="en-ZA" sz="2400" dirty="0"/>
              <a:t>Worked examples </a:t>
            </a:r>
          </a:p>
          <a:p>
            <a:pPr marL="342900" indent="-342900">
              <a:buFont typeface="Arial" panose="020B0604020202020204" pitchFamily="34" charset="0"/>
              <a:buChar char="•"/>
            </a:pPr>
            <a:r>
              <a:rPr lang="en-ZA" sz="2400" dirty="0"/>
              <a:t>Random values</a:t>
            </a:r>
          </a:p>
          <a:p>
            <a:pPr algn="ctr"/>
            <a:endParaRPr lang="en-ZA" dirty="0"/>
          </a:p>
        </p:txBody>
      </p:sp>
      <p:sp>
        <p:nvSpPr>
          <p:cNvPr id="36" name="TextBox 35">
            <a:extLst>
              <a:ext uri="{FF2B5EF4-FFF2-40B4-BE49-F238E27FC236}">
                <a16:creationId xmlns:a16="http://schemas.microsoft.com/office/drawing/2014/main" id="{3D378A61-B731-38FE-C8FA-4F557BC365A5}"/>
              </a:ext>
            </a:extLst>
          </p:cNvPr>
          <p:cNvSpPr txBox="1"/>
          <p:nvPr/>
        </p:nvSpPr>
        <p:spPr>
          <a:xfrm>
            <a:off x="839416" y="1494763"/>
            <a:ext cx="4176464" cy="523220"/>
          </a:xfrm>
          <a:prstGeom prst="rect">
            <a:avLst/>
          </a:prstGeom>
          <a:noFill/>
        </p:spPr>
        <p:txBody>
          <a:bodyPr wrap="square" rtlCol="0">
            <a:spAutoFit/>
          </a:bodyPr>
          <a:lstStyle/>
          <a:p>
            <a:r>
              <a:rPr lang="en-US" sz="2800" b="1" dirty="0"/>
              <a:t>5. 📚 Educational Content</a:t>
            </a:r>
            <a:endParaRPr lang="en-ZA" sz="2800" b="1" dirty="0"/>
          </a:p>
        </p:txBody>
      </p:sp>
      <p:sp>
        <p:nvSpPr>
          <p:cNvPr id="39" name="Rectangle: Rounded Corners 38">
            <a:extLst>
              <a:ext uri="{FF2B5EF4-FFF2-40B4-BE49-F238E27FC236}">
                <a16:creationId xmlns:a16="http://schemas.microsoft.com/office/drawing/2014/main" id="{4F462118-7BBA-C840-79CB-48FB0AF3795B}"/>
              </a:ext>
            </a:extLst>
          </p:cNvPr>
          <p:cNvSpPr/>
          <p:nvPr/>
        </p:nvSpPr>
        <p:spPr>
          <a:xfrm>
            <a:off x="6591846" y="2132856"/>
            <a:ext cx="4608512" cy="3384376"/>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r>
              <a:rPr lang="en-ZA" sz="2800" b="1" dirty="0">
                <a:latin typeface="Cascadia Code ExtraLight" panose="020B0609020000020004" pitchFamily="49" charset="0"/>
                <a:cs typeface="Cascadia Code ExtraLight" panose="020B0609020000020004" pitchFamily="49" charset="0"/>
              </a:rPr>
              <a:t>Example:</a:t>
            </a:r>
          </a:p>
          <a:p>
            <a:r>
              <a:rPr lang="en-US" sz="2400" dirty="0">
                <a:latin typeface="Cascadia Code ExtraLight" panose="020B0609020000020004" pitchFamily="49" charset="0"/>
                <a:cs typeface="Cascadia Code ExtraLight" panose="020B0609020000020004" pitchFamily="49" charset="0"/>
              </a:rPr>
              <a:t>Generate 30 random question in 3 increasing difficulty levels. Add worked examples for every level.</a:t>
            </a:r>
          </a:p>
          <a:p>
            <a:endParaRPr lang="en-ZA" dirty="0"/>
          </a:p>
        </p:txBody>
      </p:sp>
    </p:spTree>
    <p:custDataLst>
      <p:tags r:id="rId1"/>
    </p:custDataLst>
    <p:extLst>
      <p:ext uri="{BB962C8B-B14F-4D97-AF65-F5344CB8AC3E}">
        <p14:creationId xmlns:p14="http://schemas.microsoft.com/office/powerpoint/2010/main" val="68294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anim calcmode="lin" valueType="num">
                                      <p:cBhvr>
                                        <p:cTn id="8" dur="250" fill="hold"/>
                                        <p:tgtEl>
                                          <p:spTgt spid="38"/>
                                        </p:tgtEl>
                                        <p:attrNameLst>
                                          <p:attrName>ppt_x</p:attrName>
                                        </p:attrNameLst>
                                      </p:cBhvr>
                                      <p:tavLst>
                                        <p:tav tm="0">
                                          <p:val>
                                            <p:strVal val="#ppt_x"/>
                                          </p:val>
                                        </p:tav>
                                        <p:tav tm="100000">
                                          <p:val>
                                            <p:strVal val="#ppt_x"/>
                                          </p:val>
                                        </p:tav>
                                      </p:tavLst>
                                    </p:anim>
                                    <p:anim calcmode="lin" valueType="num">
                                      <p:cBhvr>
                                        <p:cTn id="9" dur="2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strVal val="#ppt_x"/>
                                          </p:val>
                                        </p:tav>
                                        <p:tav tm="100000">
                                          <p:val>
                                            <p:strVal val="#ppt_x"/>
                                          </p:val>
                                        </p:tav>
                                      </p:tavLst>
                                    </p:anim>
                                    <p:anim calcmode="lin" valueType="num">
                                      <p:cBhvr>
                                        <p:cTn id="1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EC32-75D5-73E4-6E22-A04F342974DB}"/>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7D687BD7-FEB6-16DB-B100-E8325828967B}"/>
              </a:ext>
            </a:extLst>
          </p:cNvPr>
          <p:cNvSpPr/>
          <p:nvPr/>
        </p:nvSpPr>
        <p:spPr>
          <a:xfrm>
            <a:off x="839416" y="2132856"/>
            <a:ext cx="4608512" cy="3384376"/>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Specify how learners should experience the activity.</a:t>
            </a:r>
          </a:p>
          <a:p>
            <a:r>
              <a:rPr lang="en-ZA" sz="2800" b="1" dirty="0"/>
              <a:t>Examples</a:t>
            </a:r>
          </a:p>
          <a:p>
            <a:pPr marL="342900" indent="-342900">
              <a:buFont typeface="Arial" panose="020B0604020202020204" pitchFamily="34" charset="0"/>
              <a:buChar char="•"/>
            </a:pPr>
            <a:r>
              <a:rPr lang="en-ZA" sz="2400" dirty="0"/>
              <a:t>Colourful interface </a:t>
            </a:r>
          </a:p>
          <a:p>
            <a:pPr marL="342900" indent="-342900">
              <a:buFont typeface="Arial" panose="020B0604020202020204" pitchFamily="34" charset="0"/>
              <a:buChar char="•"/>
            </a:pPr>
            <a:r>
              <a:rPr lang="en-ZA" sz="2400" dirty="0"/>
              <a:t>Modern design </a:t>
            </a:r>
          </a:p>
          <a:p>
            <a:pPr marL="342900" indent="-342900">
              <a:buFont typeface="Arial" panose="020B0604020202020204" pitchFamily="34" charset="0"/>
              <a:buChar char="•"/>
            </a:pPr>
            <a:r>
              <a:rPr lang="en-ZA" sz="2400" dirty="0"/>
              <a:t>Smooth animations </a:t>
            </a:r>
          </a:p>
          <a:p>
            <a:pPr marL="342900" indent="-342900">
              <a:buFont typeface="Arial" panose="020B0604020202020204" pitchFamily="34" charset="0"/>
              <a:buChar char="•"/>
            </a:pPr>
            <a:r>
              <a:rPr lang="en-ZA" sz="2400" dirty="0"/>
              <a:t>Large buttons </a:t>
            </a:r>
          </a:p>
          <a:p>
            <a:pPr marL="342900" indent="-342900">
              <a:buFont typeface="Arial" panose="020B0604020202020204" pitchFamily="34" charset="0"/>
              <a:buChar char="•"/>
            </a:pPr>
            <a:r>
              <a:rPr lang="en-ZA" sz="2400" dirty="0"/>
              <a:t>Mobile friendly </a:t>
            </a:r>
          </a:p>
          <a:p>
            <a:pPr marL="342900" indent="-342900">
              <a:buFont typeface="Arial" panose="020B0604020202020204" pitchFamily="34" charset="0"/>
              <a:buChar char="•"/>
            </a:pPr>
            <a:r>
              <a:rPr lang="en-ZA" sz="2400" dirty="0"/>
              <a:t>Touch friendly </a:t>
            </a:r>
          </a:p>
          <a:p>
            <a:pPr algn="ctr"/>
            <a:endParaRPr lang="en-ZA" dirty="0"/>
          </a:p>
        </p:txBody>
      </p:sp>
      <p:sp>
        <p:nvSpPr>
          <p:cNvPr id="36" name="TextBox 35">
            <a:extLst>
              <a:ext uri="{FF2B5EF4-FFF2-40B4-BE49-F238E27FC236}">
                <a16:creationId xmlns:a16="http://schemas.microsoft.com/office/drawing/2014/main" id="{B88043A5-D8D4-D189-B1A6-81E616F3F55B}"/>
              </a:ext>
            </a:extLst>
          </p:cNvPr>
          <p:cNvSpPr txBox="1"/>
          <p:nvPr/>
        </p:nvSpPr>
        <p:spPr>
          <a:xfrm>
            <a:off x="839415" y="1494763"/>
            <a:ext cx="4760739" cy="523220"/>
          </a:xfrm>
          <a:prstGeom prst="rect">
            <a:avLst/>
          </a:prstGeom>
          <a:noFill/>
        </p:spPr>
        <p:txBody>
          <a:bodyPr wrap="square" rtlCol="0">
            <a:spAutoFit/>
          </a:bodyPr>
          <a:lstStyle/>
          <a:p>
            <a:r>
              <a:rPr lang="en-US" sz="2800" b="1" dirty="0"/>
              <a:t>6. ✨ User Experience (UX)</a:t>
            </a:r>
            <a:endParaRPr lang="en-ZA" sz="2800" b="1" dirty="0"/>
          </a:p>
        </p:txBody>
      </p:sp>
      <p:sp>
        <p:nvSpPr>
          <p:cNvPr id="39" name="Rectangle: Rounded Corners 38">
            <a:extLst>
              <a:ext uri="{FF2B5EF4-FFF2-40B4-BE49-F238E27FC236}">
                <a16:creationId xmlns:a16="http://schemas.microsoft.com/office/drawing/2014/main" id="{E5FE5D17-210F-87D2-3C04-3C40AE53BD21}"/>
              </a:ext>
            </a:extLst>
          </p:cNvPr>
          <p:cNvSpPr/>
          <p:nvPr/>
        </p:nvSpPr>
        <p:spPr>
          <a:xfrm>
            <a:off x="6591846" y="2132856"/>
            <a:ext cx="4608512" cy="3384376"/>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r>
              <a:rPr lang="en-ZA" sz="2800" b="1" dirty="0">
                <a:latin typeface="Cascadia Code ExtraLight" panose="020B0609020000020004" pitchFamily="49" charset="0"/>
                <a:cs typeface="Cascadia Code ExtraLight" panose="020B0609020000020004" pitchFamily="49" charset="0"/>
              </a:rPr>
              <a:t>Example:</a:t>
            </a:r>
          </a:p>
          <a:p>
            <a:r>
              <a:rPr lang="en-US" sz="2400" dirty="0">
                <a:latin typeface="Cascadia Code ExtraLight" panose="020B0609020000020004" pitchFamily="49" charset="0"/>
                <a:cs typeface="Cascadia Code ExtraLight" panose="020B0609020000020004" pitchFamily="49" charset="0"/>
              </a:rPr>
              <a:t>The user interface should be vibrant, using smooth animations, mobile and touch friendly…</a:t>
            </a:r>
          </a:p>
          <a:p>
            <a:endParaRPr lang="en-ZA" dirty="0"/>
          </a:p>
        </p:txBody>
      </p:sp>
    </p:spTree>
    <p:custDataLst>
      <p:tags r:id="rId1"/>
    </p:custDataLst>
    <p:extLst>
      <p:ext uri="{BB962C8B-B14F-4D97-AF65-F5344CB8AC3E}">
        <p14:creationId xmlns:p14="http://schemas.microsoft.com/office/powerpoint/2010/main" val="308948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50"/>
                                        <p:tgtEl>
                                          <p:spTgt spid="39"/>
                                        </p:tgtEl>
                                      </p:cBhvr>
                                    </p:animEffect>
                                    <p:anim calcmode="lin" valueType="num">
                                      <p:cBhvr>
                                        <p:cTn id="15" dur="250" fill="hold"/>
                                        <p:tgtEl>
                                          <p:spTgt spid="39"/>
                                        </p:tgtEl>
                                        <p:attrNameLst>
                                          <p:attrName>ppt_x</p:attrName>
                                        </p:attrNameLst>
                                      </p:cBhvr>
                                      <p:tavLst>
                                        <p:tav tm="0">
                                          <p:val>
                                            <p:strVal val="#ppt_x"/>
                                          </p:val>
                                        </p:tav>
                                        <p:tav tm="100000">
                                          <p:val>
                                            <p:strVal val="#ppt_x"/>
                                          </p:val>
                                        </p:tav>
                                      </p:tavLst>
                                    </p:anim>
                                    <p:anim calcmode="lin" valueType="num">
                                      <p:cBhvr>
                                        <p:cTn id="16"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C3458-DD85-BBA8-2715-1E3CC3A0D52C}"/>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3F1D9B41-438E-97CF-5EE2-D4C934105972}"/>
              </a:ext>
            </a:extLst>
          </p:cNvPr>
          <p:cNvSpPr/>
          <p:nvPr/>
        </p:nvSpPr>
        <p:spPr>
          <a:xfrm>
            <a:off x="851096" y="2204864"/>
            <a:ext cx="10731303" cy="3384376"/>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numCol="2" rtlCol="0" anchor="ctr"/>
          <a:lstStyle/>
          <a:p>
            <a:r>
              <a:rPr lang="en-ZA" sz="2400" dirty="0"/>
              <a:t>This transforms an exercise into a game.</a:t>
            </a:r>
          </a:p>
          <a:p>
            <a:r>
              <a:rPr lang="en-ZA" sz="2800" b="1" dirty="0"/>
              <a:t>Examples</a:t>
            </a:r>
          </a:p>
          <a:p>
            <a:pPr marL="342900" indent="-342900">
              <a:buFont typeface="Arial" panose="020B0604020202020204" pitchFamily="34" charset="0"/>
              <a:buChar char="•"/>
            </a:pPr>
            <a:r>
              <a:rPr lang="en-ZA" sz="2400" dirty="0"/>
              <a:t>Score </a:t>
            </a:r>
          </a:p>
          <a:p>
            <a:pPr marL="342900" indent="-342900">
              <a:buFont typeface="Arial" panose="020B0604020202020204" pitchFamily="34" charset="0"/>
              <a:buChar char="•"/>
            </a:pPr>
            <a:r>
              <a:rPr lang="en-ZA" sz="2400" dirty="0"/>
              <a:t>Timer </a:t>
            </a:r>
          </a:p>
          <a:p>
            <a:pPr marL="342900" indent="-342900">
              <a:buFont typeface="Arial" panose="020B0604020202020204" pitchFamily="34" charset="0"/>
              <a:buChar char="•"/>
            </a:pPr>
            <a:r>
              <a:rPr lang="en-ZA" sz="2400" dirty="0"/>
              <a:t>Levels </a:t>
            </a:r>
          </a:p>
          <a:p>
            <a:pPr marL="342900" indent="-342900">
              <a:buFont typeface="Arial" panose="020B0604020202020204" pitchFamily="34" charset="0"/>
              <a:buChar char="•"/>
            </a:pPr>
            <a:r>
              <a:rPr lang="en-ZA" sz="2400" dirty="0"/>
              <a:t>Coins </a:t>
            </a:r>
          </a:p>
          <a:p>
            <a:pPr marL="342900" indent="-342900">
              <a:buFont typeface="Arial" panose="020B0604020202020204" pitchFamily="34" charset="0"/>
              <a:buChar char="•"/>
            </a:pPr>
            <a:r>
              <a:rPr lang="en-ZA" sz="2400" dirty="0"/>
              <a:t>Stars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Badges </a:t>
            </a:r>
          </a:p>
          <a:p>
            <a:pPr marL="342900" indent="-342900">
              <a:buFont typeface="Arial" panose="020B0604020202020204" pitchFamily="34" charset="0"/>
              <a:buChar char="•"/>
            </a:pPr>
            <a:r>
              <a:rPr lang="en-ZA" sz="2400" dirty="0"/>
              <a:t>Leaderboard </a:t>
            </a:r>
          </a:p>
          <a:p>
            <a:pPr marL="342900" indent="-342900">
              <a:buFont typeface="Arial" panose="020B0604020202020204" pitchFamily="34" charset="0"/>
              <a:buChar char="•"/>
            </a:pPr>
            <a:r>
              <a:rPr lang="en-ZA" sz="2400" dirty="0"/>
              <a:t>Lives </a:t>
            </a:r>
          </a:p>
          <a:p>
            <a:pPr marL="342900" indent="-342900">
              <a:buFont typeface="Arial" panose="020B0604020202020204" pitchFamily="34" charset="0"/>
              <a:buChar char="•"/>
            </a:pPr>
            <a:r>
              <a:rPr lang="en-ZA" sz="2400" dirty="0"/>
              <a:t>Unlock achievements </a:t>
            </a:r>
          </a:p>
          <a:p>
            <a:pPr marL="342900" indent="-342900">
              <a:buFont typeface="Arial" panose="020B0604020202020204" pitchFamily="34" charset="0"/>
              <a:buChar char="•"/>
            </a:pPr>
            <a:r>
              <a:rPr lang="en-ZA" sz="2400" dirty="0"/>
              <a:t>Confetti </a:t>
            </a:r>
          </a:p>
          <a:p>
            <a:pPr marL="342900" indent="-342900">
              <a:buFont typeface="Arial" panose="020B0604020202020204" pitchFamily="34" charset="0"/>
              <a:buChar char="•"/>
            </a:pPr>
            <a:r>
              <a:rPr lang="en-ZA" sz="2400" dirty="0"/>
              <a:t>Sounds</a:t>
            </a:r>
            <a:endParaRPr lang="en-ZA" dirty="0"/>
          </a:p>
        </p:txBody>
      </p:sp>
      <p:sp>
        <p:nvSpPr>
          <p:cNvPr id="2" name="Title 1">
            <a:extLst>
              <a:ext uri="{FF2B5EF4-FFF2-40B4-BE49-F238E27FC236}">
                <a16:creationId xmlns:a16="http://schemas.microsoft.com/office/drawing/2014/main" id="{DC8D0447-EA0B-CF15-3531-653D1D3AD7A5}"/>
              </a:ext>
            </a:extLst>
          </p:cNvPr>
          <p:cNvSpPr>
            <a:spLocks noGrp="1"/>
          </p:cNvSpPr>
          <p:nvPr>
            <p:ph type="title"/>
          </p:nvPr>
        </p:nvSpPr>
        <p:spPr>
          <a:xfrm>
            <a:off x="609600" y="236891"/>
            <a:ext cx="10972800" cy="1143000"/>
          </a:xfrm>
        </p:spPr>
        <p:txBody>
          <a:bodyPr/>
          <a:lstStyle/>
          <a:p>
            <a:pPr algn="l"/>
            <a:r>
              <a:rPr lang="en-US" dirty="0"/>
              <a:t>💬The prompts</a:t>
            </a:r>
            <a:endParaRPr lang="en-ZA" dirty="0"/>
          </a:p>
        </p:txBody>
      </p:sp>
      <p:sp>
        <p:nvSpPr>
          <p:cNvPr id="36" name="TextBox 35">
            <a:extLst>
              <a:ext uri="{FF2B5EF4-FFF2-40B4-BE49-F238E27FC236}">
                <a16:creationId xmlns:a16="http://schemas.microsoft.com/office/drawing/2014/main" id="{6D6DFD13-EC09-7480-BC43-5B72E04D6A48}"/>
              </a:ext>
            </a:extLst>
          </p:cNvPr>
          <p:cNvSpPr txBox="1"/>
          <p:nvPr/>
        </p:nvSpPr>
        <p:spPr>
          <a:xfrm>
            <a:off x="839415" y="1494763"/>
            <a:ext cx="4760739" cy="523220"/>
          </a:xfrm>
          <a:prstGeom prst="rect">
            <a:avLst/>
          </a:prstGeom>
          <a:noFill/>
        </p:spPr>
        <p:txBody>
          <a:bodyPr wrap="square" rtlCol="0">
            <a:spAutoFit/>
          </a:bodyPr>
          <a:lstStyle/>
          <a:p>
            <a:r>
              <a:rPr lang="en-US" sz="2800" b="1" dirty="0"/>
              <a:t>7. 🏆 Game Mechanics</a:t>
            </a:r>
            <a:endParaRPr lang="en-ZA" sz="2800" b="1" dirty="0"/>
          </a:p>
        </p:txBody>
      </p:sp>
      <p:pic>
        <p:nvPicPr>
          <p:cNvPr id="4" name="Picture 3">
            <a:extLst>
              <a:ext uri="{FF2B5EF4-FFF2-40B4-BE49-F238E27FC236}">
                <a16:creationId xmlns:a16="http://schemas.microsoft.com/office/drawing/2014/main" id="{8BDC7946-DD60-5357-DCC1-ACBF225C3E84}"/>
              </a:ext>
            </a:extLst>
          </p:cNvPr>
          <p:cNvPicPr>
            <a:picLocks noChangeAspect="1"/>
          </p:cNvPicPr>
          <p:nvPr/>
        </p:nvPicPr>
        <p:blipFill>
          <a:blip r:embed="rId4"/>
          <a:stretch>
            <a:fillRect/>
          </a:stretch>
        </p:blipFill>
        <p:spPr>
          <a:xfrm>
            <a:off x="3503712" y="3217540"/>
            <a:ext cx="1718320" cy="1718320"/>
          </a:xfrm>
          <a:prstGeom prst="rect">
            <a:avLst/>
          </a:prstGeom>
        </p:spPr>
      </p:pic>
      <p:pic>
        <p:nvPicPr>
          <p:cNvPr id="6" name="Picture 5">
            <a:extLst>
              <a:ext uri="{FF2B5EF4-FFF2-40B4-BE49-F238E27FC236}">
                <a16:creationId xmlns:a16="http://schemas.microsoft.com/office/drawing/2014/main" id="{A35560BE-F7FD-13A3-F444-6C44AF723691}"/>
              </a:ext>
            </a:extLst>
          </p:cNvPr>
          <p:cNvPicPr>
            <a:picLocks noChangeAspect="1"/>
          </p:cNvPicPr>
          <p:nvPr/>
        </p:nvPicPr>
        <p:blipFill>
          <a:blip r:embed="rId5"/>
          <a:stretch>
            <a:fillRect/>
          </a:stretch>
        </p:blipFill>
        <p:spPr>
          <a:xfrm flipH="1">
            <a:off x="8858114" y="810259"/>
            <a:ext cx="4346933" cy="4346933"/>
          </a:xfrm>
          <a:prstGeom prst="rect">
            <a:avLst/>
          </a:prstGeom>
        </p:spPr>
      </p:pic>
    </p:spTree>
    <p:custDataLst>
      <p:tags r:id="rId1"/>
    </p:custDataLst>
    <p:extLst>
      <p:ext uri="{BB962C8B-B14F-4D97-AF65-F5344CB8AC3E}">
        <p14:creationId xmlns:p14="http://schemas.microsoft.com/office/powerpoint/2010/main" val="844249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4FA8-A8F5-B296-35E5-1456FB13A0E3}"/>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BA9B70E-3AB0-96EE-17C5-5C089D42D516}"/>
              </a:ext>
            </a:extLst>
          </p:cNvPr>
          <p:cNvSpPr/>
          <p:nvPr/>
        </p:nvSpPr>
        <p:spPr>
          <a:xfrm>
            <a:off x="839416" y="2132856"/>
            <a:ext cx="4608512" cy="3384376"/>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Excellent educational apps always teach.</a:t>
            </a:r>
          </a:p>
          <a:p>
            <a:r>
              <a:rPr lang="en-ZA" sz="2400" dirty="0"/>
              <a:t>Tell AI to include</a:t>
            </a:r>
          </a:p>
          <a:p>
            <a:pPr marL="342900" indent="-342900">
              <a:buFont typeface="Arial" panose="020B0604020202020204" pitchFamily="34" charset="0"/>
              <a:buChar char="•"/>
            </a:pPr>
            <a:r>
              <a:rPr lang="en-ZA" sz="2400" dirty="0"/>
              <a:t>Immediate feedback </a:t>
            </a:r>
          </a:p>
          <a:p>
            <a:pPr marL="342900" indent="-342900">
              <a:buFont typeface="Arial" panose="020B0604020202020204" pitchFamily="34" charset="0"/>
              <a:buChar char="•"/>
            </a:pPr>
            <a:r>
              <a:rPr lang="en-ZA" sz="2400" dirty="0"/>
              <a:t>Explanations </a:t>
            </a:r>
          </a:p>
          <a:p>
            <a:pPr marL="342900" indent="-342900">
              <a:buFont typeface="Arial" panose="020B0604020202020204" pitchFamily="34" charset="0"/>
              <a:buChar char="•"/>
            </a:pPr>
            <a:r>
              <a:rPr lang="en-ZA" sz="2400" dirty="0"/>
              <a:t>Hints </a:t>
            </a:r>
          </a:p>
          <a:p>
            <a:pPr marL="342900" indent="-342900">
              <a:buFont typeface="Arial" panose="020B0604020202020204" pitchFamily="34" charset="0"/>
              <a:buChar char="•"/>
            </a:pPr>
            <a:r>
              <a:rPr lang="en-ZA" sz="2400" dirty="0"/>
              <a:t>Retry opportunities </a:t>
            </a:r>
          </a:p>
          <a:p>
            <a:pPr marL="342900" indent="-342900">
              <a:buFont typeface="Arial" panose="020B0604020202020204" pitchFamily="34" charset="0"/>
              <a:buChar char="•"/>
            </a:pPr>
            <a:r>
              <a:rPr lang="en-ZA" sz="2400" dirty="0"/>
              <a:t>Encouragement </a:t>
            </a:r>
          </a:p>
          <a:p>
            <a:pPr marL="342900" indent="-342900">
              <a:buFont typeface="Arial" panose="020B0604020202020204" pitchFamily="34" charset="0"/>
              <a:buChar char="•"/>
            </a:pPr>
            <a:r>
              <a:rPr lang="en-ZA" sz="2400" dirty="0"/>
              <a:t>Final summary</a:t>
            </a:r>
          </a:p>
          <a:p>
            <a:pPr algn="ctr"/>
            <a:endParaRPr lang="en-ZA" dirty="0"/>
          </a:p>
        </p:txBody>
      </p:sp>
      <p:sp>
        <p:nvSpPr>
          <p:cNvPr id="36" name="TextBox 35">
            <a:extLst>
              <a:ext uri="{FF2B5EF4-FFF2-40B4-BE49-F238E27FC236}">
                <a16:creationId xmlns:a16="http://schemas.microsoft.com/office/drawing/2014/main" id="{F6EC6352-C41E-2FBB-0BB1-C4DD62294DA4}"/>
              </a:ext>
            </a:extLst>
          </p:cNvPr>
          <p:cNvSpPr txBox="1"/>
          <p:nvPr/>
        </p:nvSpPr>
        <p:spPr>
          <a:xfrm>
            <a:off x="839416" y="1379891"/>
            <a:ext cx="5040560" cy="523220"/>
          </a:xfrm>
          <a:prstGeom prst="rect">
            <a:avLst/>
          </a:prstGeom>
          <a:noFill/>
        </p:spPr>
        <p:txBody>
          <a:bodyPr wrap="square" rtlCol="0">
            <a:spAutoFit/>
          </a:bodyPr>
          <a:lstStyle/>
          <a:p>
            <a:r>
              <a:rPr lang="en-US" sz="2800" b="1" dirty="0"/>
              <a:t>8. 💬 Feedback and Scaffolding</a:t>
            </a:r>
            <a:endParaRPr lang="en-ZA" sz="2800" b="1" dirty="0"/>
          </a:p>
        </p:txBody>
      </p:sp>
      <p:sp>
        <p:nvSpPr>
          <p:cNvPr id="39" name="Rectangle: Rounded Corners 38">
            <a:extLst>
              <a:ext uri="{FF2B5EF4-FFF2-40B4-BE49-F238E27FC236}">
                <a16:creationId xmlns:a16="http://schemas.microsoft.com/office/drawing/2014/main" id="{2169521B-0752-99B2-D8AC-EFD2AB1A3502}"/>
              </a:ext>
            </a:extLst>
          </p:cNvPr>
          <p:cNvSpPr/>
          <p:nvPr/>
        </p:nvSpPr>
        <p:spPr>
          <a:xfrm>
            <a:off x="6591846" y="2132856"/>
            <a:ext cx="4608512" cy="3384376"/>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r>
              <a:rPr lang="en-ZA" sz="2800" b="1" dirty="0">
                <a:latin typeface="Cascadia Code ExtraLight" panose="020B0609020000020004" pitchFamily="49" charset="0"/>
                <a:cs typeface="Cascadia Code ExtraLight" panose="020B0609020000020004" pitchFamily="49" charset="0"/>
              </a:rPr>
              <a:t>Example:</a:t>
            </a:r>
          </a:p>
          <a:p>
            <a:r>
              <a:rPr lang="en-US" sz="2400" dirty="0">
                <a:latin typeface="Cascadia Code ExtraLight" panose="020B0609020000020004" pitchFamily="49" charset="0"/>
                <a:cs typeface="Cascadia Code ExtraLight" panose="020B0609020000020004" pitchFamily="49" charset="0"/>
              </a:rPr>
              <a:t>The app should provide immediate feedback for correct and incorrect answer, hints, retry opportunities…</a:t>
            </a:r>
          </a:p>
          <a:p>
            <a:endParaRPr lang="en-ZA" dirty="0"/>
          </a:p>
        </p:txBody>
      </p:sp>
    </p:spTree>
    <p:custDataLst>
      <p:tags r:id="rId1"/>
    </p:custDataLst>
    <p:extLst>
      <p:ext uri="{BB962C8B-B14F-4D97-AF65-F5344CB8AC3E}">
        <p14:creationId xmlns:p14="http://schemas.microsoft.com/office/powerpoint/2010/main" val="314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250"/>
                                        <p:tgtEl>
                                          <p:spTgt spid="39"/>
                                        </p:tgtEl>
                                      </p:cBhvr>
                                    </p:animEffect>
                                    <p:anim calcmode="lin" valueType="num">
                                      <p:cBhvr>
                                        <p:cTn id="15" dur="250" fill="hold"/>
                                        <p:tgtEl>
                                          <p:spTgt spid="39"/>
                                        </p:tgtEl>
                                        <p:attrNameLst>
                                          <p:attrName>ppt_x</p:attrName>
                                        </p:attrNameLst>
                                      </p:cBhvr>
                                      <p:tavLst>
                                        <p:tav tm="0">
                                          <p:val>
                                            <p:strVal val="#ppt_x"/>
                                          </p:val>
                                        </p:tav>
                                        <p:tav tm="100000">
                                          <p:val>
                                            <p:strVal val="#ppt_x"/>
                                          </p:val>
                                        </p:tav>
                                      </p:tavLst>
                                    </p:anim>
                                    <p:anim calcmode="lin" valueType="num">
                                      <p:cBhvr>
                                        <p:cTn id="16"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DEDD-0717-0397-40DA-F34158E6F6CA}"/>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183AE114-25D3-8618-044E-6E9691C36748}"/>
              </a:ext>
            </a:extLst>
          </p:cNvPr>
          <p:cNvSpPr/>
          <p:nvPr/>
        </p:nvSpPr>
        <p:spPr>
          <a:xfrm>
            <a:off x="839416" y="2636912"/>
            <a:ext cx="10360942" cy="3096344"/>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endParaRPr lang="en-ZA" sz="2800" b="1" dirty="0">
              <a:latin typeface="Cascadia Code ExtraLight" panose="020B0609020000020004" pitchFamily="49" charset="0"/>
              <a:cs typeface="Cascadia Code ExtraLight" panose="020B0609020000020004" pitchFamily="49" charset="0"/>
            </a:endParaRPr>
          </a:p>
          <a:p>
            <a:r>
              <a:rPr lang="en-ZA" sz="2800" b="1" dirty="0">
                <a:latin typeface="Cascadia Code ExtraLight" panose="020B0609020000020004" pitchFamily="49" charset="0"/>
                <a:cs typeface="Cascadia Code ExtraLight" panose="020B0609020000020004" pitchFamily="49" charset="0"/>
              </a:rPr>
              <a:t>Example:</a:t>
            </a:r>
          </a:p>
          <a:p>
            <a:r>
              <a:rPr lang="en-US" sz="2400" dirty="0">
                <a:latin typeface="Cascadia Code ExtraLight" panose="020B0609020000020004" pitchFamily="49" charset="0"/>
                <a:cs typeface="Cascadia Code ExtraLight" panose="020B0609020000020004" pitchFamily="49" charset="0"/>
              </a:rPr>
              <a:t>Generate ONE standalone HTML file. Include all HTML, CSS and JavaScript. No external files. No React. No NodeJS. No Vue. Use Vanilla JavaScript. Responsive. Works offline. Do not use placeholder images. Output only the HTML.</a:t>
            </a:r>
          </a:p>
          <a:p>
            <a:endParaRPr lang="en-ZA" dirty="0"/>
          </a:p>
        </p:txBody>
      </p:sp>
      <p:sp>
        <p:nvSpPr>
          <p:cNvPr id="38" name="Rectangle: Rounded Corners 37">
            <a:extLst>
              <a:ext uri="{FF2B5EF4-FFF2-40B4-BE49-F238E27FC236}">
                <a16:creationId xmlns:a16="http://schemas.microsoft.com/office/drawing/2014/main" id="{11AF9C27-7290-178F-396E-E16E5E953222}"/>
              </a:ext>
            </a:extLst>
          </p:cNvPr>
          <p:cNvSpPr/>
          <p:nvPr/>
        </p:nvSpPr>
        <p:spPr>
          <a:xfrm>
            <a:off x="839416" y="2132856"/>
            <a:ext cx="10360942" cy="720080"/>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This is probably the most important section.</a:t>
            </a:r>
          </a:p>
          <a:p>
            <a:endParaRPr lang="en-ZA" sz="2400" dirty="0"/>
          </a:p>
        </p:txBody>
      </p:sp>
      <p:sp>
        <p:nvSpPr>
          <p:cNvPr id="36" name="TextBox 35">
            <a:extLst>
              <a:ext uri="{FF2B5EF4-FFF2-40B4-BE49-F238E27FC236}">
                <a16:creationId xmlns:a16="http://schemas.microsoft.com/office/drawing/2014/main" id="{86462B3B-C6A1-4CCD-0C1F-AE28D5681CAE}"/>
              </a:ext>
            </a:extLst>
          </p:cNvPr>
          <p:cNvSpPr txBox="1"/>
          <p:nvPr/>
        </p:nvSpPr>
        <p:spPr>
          <a:xfrm>
            <a:off x="839416" y="1379891"/>
            <a:ext cx="5040560" cy="523220"/>
          </a:xfrm>
          <a:prstGeom prst="rect">
            <a:avLst/>
          </a:prstGeom>
          <a:noFill/>
        </p:spPr>
        <p:txBody>
          <a:bodyPr wrap="square" rtlCol="0">
            <a:spAutoFit/>
          </a:bodyPr>
          <a:lstStyle/>
          <a:p>
            <a:r>
              <a:rPr lang="en-US" sz="2800" b="1" dirty="0"/>
              <a:t>9. 💻 Technical Requirements</a:t>
            </a:r>
            <a:endParaRPr lang="en-ZA" sz="2800" b="1" dirty="0"/>
          </a:p>
        </p:txBody>
      </p:sp>
    </p:spTree>
    <p:custDataLst>
      <p:tags r:id="rId1"/>
    </p:custDataLst>
    <p:extLst>
      <p:ext uri="{BB962C8B-B14F-4D97-AF65-F5344CB8AC3E}">
        <p14:creationId xmlns:p14="http://schemas.microsoft.com/office/powerpoint/2010/main" val="7864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anim calcmode="lin" valueType="num">
                                      <p:cBhvr>
                                        <p:cTn id="8" dur="250" fill="hold"/>
                                        <p:tgtEl>
                                          <p:spTgt spid="38"/>
                                        </p:tgtEl>
                                        <p:attrNameLst>
                                          <p:attrName>ppt_x</p:attrName>
                                        </p:attrNameLst>
                                      </p:cBhvr>
                                      <p:tavLst>
                                        <p:tav tm="0">
                                          <p:val>
                                            <p:strVal val="#ppt_x"/>
                                          </p:val>
                                        </p:tav>
                                        <p:tav tm="100000">
                                          <p:val>
                                            <p:strVal val="#ppt_x"/>
                                          </p:val>
                                        </p:tav>
                                      </p:tavLst>
                                    </p:anim>
                                    <p:anim calcmode="lin" valueType="num">
                                      <p:cBhvr>
                                        <p:cTn id="9" dur="25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7"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50"/>
                                        <p:tgtEl>
                                          <p:spTgt spid="39"/>
                                        </p:tgtEl>
                                      </p:cBhvr>
                                    </p:animEffect>
                                    <p:anim calcmode="lin" valueType="num">
                                      <p:cBhvr>
                                        <p:cTn id="14" dur="250" fill="hold"/>
                                        <p:tgtEl>
                                          <p:spTgt spid="39"/>
                                        </p:tgtEl>
                                        <p:attrNameLst>
                                          <p:attrName>ppt_x</p:attrName>
                                        </p:attrNameLst>
                                      </p:cBhvr>
                                      <p:tavLst>
                                        <p:tav tm="0">
                                          <p:val>
                                            <p:strVal val="#ppt_x"/>
                                          </p:val>
                                        </p:tav>
                                        <p:tav tm="100000">
                                          <p:val>
                                            <p:strVal val="#ppt_x"/>
                                          </p:val>
                                        </p:tav>
                                      </p:tavLst>
                                    </p:anim>
                                    <p:anim calcmode="lin" valueType="num">
                                      <p:cBhvr>
                                        <p:cTn id="15"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0713-BF7B-DEA0-2671-91A31B002C00}"/>
              </a:ext>
            </a:extLst>
          </p:cNvPr>
          <p:cNvSpPr>
            <a:spLocks noGrp="1"/>
          </p:cNvSpPr>
          <p:nvPr>
            <p:ph type="title"/>
          </p:nvPr>
        </p:nvSpPr>
        <p:spPr/>
        <p:txBody>
          <a:bodyPr/>
          <a:lstStyle/>
          <a:p>
            <a:pPr algn="l"/>
            <a:r>
              <a:rPr lang="en-ZA" dirty="0"/>
              <a:t>🌐Online content</a:t>
            </a:r>
          </a:p>
        </p:txBody>
      </p:sp>
      <p:grpSp>
        <p:nvGrpSpPr>
          <p:cNvPr id="4" name="Group 3">
            <a:extLst>
              <a:ext uri="{FF2B5EF4-FFF2-40B4-BE49-F238E27FC236}">
                <a16:creationId xmlns:a16="http://schemas.microsoft.com/office/drawing/2014/main" id="{3A3B8195-F530-9B62-11B9-E752689B5C2B}"/>
              </a:ext>
            </a:extLst>
          </p:cNvPr>
          <p:cNvGrpSpPr/>
          <p:nvPr/>
        </p:nvGrpSpPr>
        <p:grpSpPr>
          <a:xfrm>
            <a:off x="407368" y="2564904"/>
            <a:ext cx="7061937" cy="2165128"/>
            <a:chOff x="442008" y="158094"/>
            <a:chExt cx="2617814" cy="614437"/>
          </a:xfrm>
        </p:grpSpPr>
        <p:pic>
          <p:nvPicPr>
            <p:cNvPr id="5" name="Picture 4">
              <a:extLst>
                <a:ext uri="{FF2B5EF4-FFF2-40B4-BE49-F238E27FC236}">
                  <a16:creationId xmlns:a16="http://schemas.microsoft.com/office/drawing/2014/main" id="{CCAAC6E5-F7ED-FE05-7509-272FFECFD45E}"/>
                </a:ext>
              </a:extLst>
            </p:cNvPr>
            <p:cNvPicPr>
              <a:picLocks noChangeAspect="1"/>
            </p:cNvPicPr>
            <p:nvPr/>
          </p:nvPicPr>
          <p:blipFill>
            <a:blip r:embed="rId4"/>
            <a:stretch>
              <a:fillRect/>
            </a:stretch>
          </p:blipFill>
          <p:spPr>
            <a:xfrm>
              <a:off x="442008" y="158094"/>
              <a:ext cx="1101000" cy="614437"/>
            </a:xfrm>
            <a:prstGeom prst="rect">
              <a:avLst/>
            </a:prstGeom>
            <a:effectLst>
              <a:outerShdw blurRad="50800" dist="38100" dir="16200000" rotWithShape="0">
                <a:prstClr val="black">
                  <a:alpha val="40000"/>
                </a:prstClr>
              </a:outerShdw>
            </a:effectLst>
          </p:spPr>
        </p:pic>
        <p:sp>
          <p:nvSpPr>
            <p:cNvPr id="6" name="TextBox 5">
              <a:extLst>
                <a:ext uri="{FF2B5EF4-FFF2-40B4-BE49-F238E27FC236}">
                  <a16:creationId xmlns:a16="http://schemas.microsoft.com/office/drawing/2014/main" id="{67E38AF4-C277-2FA0-0F4C-4EDFECF8C92F}"/>
                </a:ext>
              </a:extLst>
            </p:cNvPr>
            <p:cNvSpPr txBox="1"/>
            <p:nvPr/>
          </p:nvSpPr>
          <p:spPr>
            <a:xfrm>
              <a:off x="1555693" y="282746"/>
              <a:ext cx="1495456" cy="200889"/>
            </a:xfrm>
            <a:prstGeom prst="rect">
              <a:avLst/>
            </a:prstGeom>
            <a:noFill/>
          </p:spPr>
          <p:txBody>
            <a:bodyPr wrap="square" rtlCol="0">
              <a:spAutoFit/>
            </a:bodyPr>
            <a:lstStyle/>
            <a:p>
              <a:r>
                <a:rPr lang="en-US" sz="4000" dirty="0">
                  <a:latin typeface="ADLaM Display" panose="02010000000000000000" pitchFamily="2" charset="0"/>
                  <a:ea typeface="ADLaM Display" panose="02010000000000000000" pitchFamily="2" charset="0"/>
                  <a:cs typeface="ADLaM Display" panose="02010000000000000000" pitchFamily="2" charset="0"/>
                </a:rPr>
                <a:t>DBECloud</a:t>
              </a:r>
              <a:endParaRPr lang="en-ZA" sz="40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TextBox 6">
              <a:extLst>
                <a:ext uri="{FF2B5EF4-FFF2-40B4-BE49-F238E27FC236}">
                  <a16:creationId xmlns:a16="http://schemas.microsoft.com/office/drawing/2014/main" id="{CCE11979-11C9-4D7B-BCC5-04E8C0E27C06}"/>
                </a:ext>
              </a:extLst>
            </p:cNvPr>
            <p:cNvSpPr txBox="1"/>
            <p:nvPr/>
          </p:nvSpPr>
          <p:spPr>
            <a:xfrm>
              <a:off x="1564366" y="483635"/>
              <a:ext cx="1495456" cy="104812"/>
            </a:xfrm>
            <a:prstGeom prst="rect">
              <a:avLst/>
            </a:prstGeom>
            <a:noFill/>
          </p:spPr>
          <p:txBody>
            <a:bodyPr wrap="square" rtlCol="0">
              <a:spAutoFit/>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eLearning Platform</a:t>
              </a:r>
              <a:endParaRPr lang="en-ZA" dirty="0">
                <a:latin typeface="ADLaM Display" panose="02010000000000000000" pitchFamily="2" charset="0"/>
                <a:ea typeface="ADLaM Display" panose="02010000000000000000" pitchFamily="2" charset="0"/>
                <a:cs typeface="ADLaM Display" panose="02010000000000000000" pitchFamily="2" charset="0"/>
              </a:endParaRPr>
            </a:p>
          </p:txBody>
        </p:sp>
      </p:grpSp>
      <p:sp>
        <p:nvSpPr>
          <p:cNvPr id="8" name="TextBox 7">
            <a:extLst>
              <a:ext uri="{FF2B5EF4-FFF2-40B4-BE49-F238E27FC236}">
                <a16:creationId xmlns:a16="http://schemas.microsoft.com/office/drawing/2014/main" id="{A37B1444-BB42-479E-51CF-F8E5424CFA21}"/>
              </a:ext>
            </a:extLst>
          </p:cNvPr>
          <p:cNvSpPr txBox="1"/>
          <p:nvPr/>
        </p:nvSpPr>
        <p:spPr>
          <a:xfrm>
            <a:off x="599744" y="4527638"/>
            <a:ext cx="5184576" cy="523220"/>
          </a:xfrm>
          <a:prstGeom prst="rect">
            <a:avLst/>
          </a:prstGeom>
          <a:noFill/>
        </p:spPr>
        <p:txBody>
          <a:bodyPr wrap="square" rtlCol="0">
            <a:spAutoFit/>
          </a:bodyPr>
          <a:lstStyle/>
          <a:p>
            <a:r>
              <a:rPr lang="en-ZA" sz="2800" dirty="0"/>
              <a:t>https://sasoldbeedustream.co.za/</a:t>
            </a:r>
          </a:p>
        </p:txBody>
      </p:sp>
      <p:pic>
        <p:nvPicPr>
          <p:cNvPr id="10" name="Picture 9">
            <a:extLst>
              <a:ext uri="{FF2B5EF4-FFF2-40B4-BE49-F238E27FC236}">
                <a16:creationId xmlns:a16="http://schemas.microsoft.com/office/drawing/2014/main" id="{3BA66D88-29E2-E0AD-9EE8-66FB38E8503D}"/>
              </a:ext>
            </a:extLst>
          </p:cNvPr>
          <p:cNvPicPr>
            <a:picLocks noChangeAspect="1"/>
          </p:cNvPicPr>
          <p:nvPr/>
        </p:nvPicPr>
        <p:blipFill>
          <a:blip r:embed="rId5"/>
          <a:stretch>
            <a:fillRect/>
          </a:stretch>
        </p:blipFill>
        <p:spPr>
          <a:xfrm>
            <a:off x="6528048" y="1016732"/>
            <a:ext cx="4824536" cy="4824536"/>
          </a:xfrm>
          <a:prstGeom prst="rect">
            <a:avLst/>
          </a:prstGeom>
        </p:spPr>
      </p:pic>
    </p:spTree>
    <p:custDataLst>
      <p:tags r:id="rId1"/>
    </p:custDataLst>
    <p:extLst>
      <p:ext uri="{BB962C8B-B14F-4D97-AF65-F5344CB8AC3E}">
        <p14:creationId xmlns:p14="http://schemas.microsoft.com/office/powerpoint/2010/main" val="3630601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2E0C7-45E4-A8B6-3EAD-FC567576A60B}"/>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893F805-4392-E051-6E9A-BD34ECDD076D}"/>
              </a:ext>
            </a:extLst>
          </p:cNvPr>
          <p:cNvSpPr/>
          <p:nvPr/>
        </p:nvSpPr>
        <p:spPr>
          <a:xfrm>
            <a:off x="839416" y="2636912"/>
            <a:ext cx="10360942" cy="3096344"/>
          </a:xfrm>
          <a:prstGeom prst="roundRect">
            <a:avLst>
              <a:gd name="adj" fmla="val 8832"/>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endParaRPr lang="en-ZA" sz="2800" b="1" dirty="0">
              <a:latin typeface="Cascadia Code ExtraLight" panose="020B0609020000020004" pitchFamily="49" charset="0"/>
              <a:cs typeface="Cascadia Code ExtraLight" panose="020B0609020000020004" pitchFamily="49" charset="0"/>
            </a:endParaRPr>
          </a:p>
          <a:p>
            <a:r>
              <a:rPr lang="en-ZA" sz="2800" b="1" dirty="0">
                <a:latin typeface="Cascadia Code ExtraLight" panose="020B0609020000020004" pitchFamily="49" charset="0"/>
                <a:cs typeface="Cascadia Code ExtraLight" panose="020B0609020000020004" pitchFamily="49" charset="0"/>
              </a:rPr>
              <a:t>Example:</a:t>
            </a:r>
          </a:p>
          <a:p>
            <a:r>
              <a:rPr lang="en-ZA" sz="2400" dirty="0"/>
              <a:t>Add animations. Simplify for Grade 5. Make the buttons larger.</a:t>
            </a:r>
          </a:p>
          <a:p>
            <a:r>
              <a:rPr lang="en-ZA" sz="2400" dirty="0"/>
              <a:t>Add a teacher mode. Increase accessibility. Add sound effects. Make the questions random. Improve the colour palette.</a:t>
            </a:r>
          </a:p>
          <a:p>
            <a:endParaRPr lang="en-ZA" dirty="0"/>
          </a:p>
        </p:txBody>
      </p:sp>
      <p:sp>
        <p:nvSpPr>
          <p:cNvPr id="38" name="Rectangle: Rounded Corners 37">
            <a:extLst>
              <a:ext uri="{FF2B5EF4-FFF2-40B4-BE49-F238E27FC236}">
                <a16:creationId xmlns:a16="http://schemas.microsoft.com/office/drawing/2014/main" id="{0C5AE8BE-B0C3-380B-8E48-3179AE45955A}"/>
              </a:ext>
            </a:extLst>
          </p:cNvPr>
          <p:cNvSpPr/>
          <p:nvPr/>
        </p:nvSpPr>
        <p:spPr>
          <a:xfrm>
            <a:off x="839416" y="2132856"/>
            <a:ext cx="10360942" cy="720080"/>
          </a:xfrm>
          <a:prstGeom prst="roundRect">
            <a:avLst>
              <a:gd name="adj" fmla="val 8832"/>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ZA" sz="2400" dirty="0"/>
          </a:p>
          <a:p>
            <a:r>
              <a:rPr lang="en-ZA" sz="2400" dirty="0"/>
              <a:t>Very few first drafts are perfect. Ask AI for improvements.</a:t>
            </a:r>
          </a:p>
          <a:p>
            <a:endParaRPr lang="en-ZA" sz="2400" dirty="0"/>
          </a:p>
        </p:txBody>
      </p:sp>
      <p:sp>
        <p:nvSpPr>
          <p:cNvPr id="36" name="TextBox 35">
            <a:extLst>
              <a:ext uri="{FF2B5EF4-FFF2-40B4-BE49-F238E27FC236}">
                <a16:creationId xmlns:a16="http://schemas.microsoft.com/office/drawing/2014/main" id="{0AC7FB05-4782-707D-97B8-684683E47078}"/>
              </a:ext>
            </a:extLst>
          </p:cNvPr>
          <p:cNvSpPr txBox="1"/>
          <p:nvPr/>
        </p:nvSpPr>
        <p:spPr>
          <a:xfrm>
            <a:off x="839416" y="1379891"/>
            <a:ext cx="5040560" cy="523220"/>
          </a:xfrm>
          <a:prstGeom prst="rect">
            <a:avLst/>
          </a:prstGeom>
          <a:noFill/>
        </p:spPr>
        <p:txBody>
          <a:bodyPr wrap="square" rtlCol="0">
            <a:spAutoFit/>
          </a:bodyPr>
          <a:lstStyle/>
          <a:p>
            <a:r>
              <a:rPr lang="en-US" sz="2800" b="1" dirty="0"/>
              <a:t>10. 🔄 Refinement Instructions</a:t>
            </a:r>
            <a:endParaRPr lang="en-ZA" sz="2800" b="1" dirty="0"/>
          </a:p>
        </p:txBody>
      </p:sp>
    </p:spTree>
    <p:custDataLst>
      <p:tags r:id="rId1"/>
    </p:custDataLst>
    <p:extLst>
      <p:ext uri="{BB962C8B-B14F-4D97-AF65-F5344CB8AC3E}">
        <p14:creationId xmlns:p14="http://schemas.microsoft.com/office/powerpoint/2010/main" val="24115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50"/>
                                        <p:tgtEl>
                                          <p:spTgt spid="38"/>
                                        </p:tgtEl>
                                      </p:cBhvr>
                                    </p:animEffect>
                                    <p:anim calcmode="lin" valueType="num">
                                      <p:cBhvr>
                                        <p:cTn id="8" dur="250" fill="hold"/>
                                        <p:tgtEl>
                                          <p:spTgt spid="38"/>
                                        </p:tgtEl>
                                        <p:attrNameLst>
                                          <p:attrName>ppt_x</p:attrName>
                                        </p:attrNameLst>
                                      </p:cBhvr>
                                      <p:tavLst>
                                        <p:tav tm="0">
                                          <p:val>
                                            <p:strVal val="#ppt_x"/>
                                          </p:val>
                                        </p:tav>
                                        <p:tav tm="100000">
                                          <p:val>
                                            <p:strVal val="#ppt_x"/>
                                          </p:val>
                                        </p:tav>
                                      </p:tavLst>
                                    </p:anim>
                                    <p:anim calcmode="lin" valueType="num">
                                      <p:cBhvr>
                                        <p:cTn id="9" dur="25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7"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50"/>
                                        <p:tgtEl>
                                          <p:spTgt spid="39"/>
                                        </p:tgtEl>
                                      </p:cBhvr>
                                    </p:animEffect>
                                    <p:anim calcmode="lin" valueType="num">
                                      <p:cBhvr>
                                        <p:cTn id="14" dur="250" fill="hold"/>
                                        <p:tgtEl>
                                          <p:spTgt spid="39"/>
                                        </p:tgtEl>
                                        <p:attrNameLst>
                                          <p:attrName>ppt_x</p:attrName>
                                        </p:attrNameLst>
                                      </p:cBhvr>
                                      <p:tavLst>
                                        <p:tav tm="0">
                                          <p:val>
                                            <p:strVal val="#ppt_x"/>
                                          </p:val>
                                        </p:tav>
                                        <p:tav tm="100000">
                                          <p:val>
                                            <p:strVal val="#ppt_x"/>
                                          </p:val>
                                        </p:tav>
                                      </p:tavLst>
                                    </p:anim>
                                    <p:anim calcmode="lin" valueType="num">
                                      <p:cBhvr>
                                        <p:cTn id="15"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86D2D-EDF7-ED6A-2889-469E370338CA}"/>
              </a:ext>
            </a:extLst>
          </p:cNvPr>
          <p:cNvSpPr>
            <a:spLocks noGrp="1"/>
          </p:cNvSpPr>
          <p:nvPr>
            <p:ph type="title"/>
          </p:nvPr>
        </p:nvSpPr>
        <p:spPr/>
        <p:txBody>
          <a:bodyPr/>
          <a:lstStyle/>
          <a:p>
            <a:pPr algn="l"/>
            <a:r>
              <a:rPr lang="en-ZA" dirty="0"/>
              <a:t>The "Golden Rule"</a:t>
            </a:r>
          </a:p>
        </p:txBody>
      </p:sp>
      <p:sp>
        <p:nvSpPr>
          <p:cNvPr id="4" name="TextBox 3">
            <a:extLst>
              <a:ext uri="{FF2B5EF4-FFF2-40B4-BE49-F238E27FC236}">
                <a16:creationId xmlns:a16="http://schemas.microsoft.com/office/drawing/2014/main" id="{BA5B4D9E-C87E-2126-8345-FDE1B94B3B51}"/>
              </a:ext>
            </a:extLst>
          </p:cNvPr>
          <p:cNvSpPr txBox="1"/>
          <p:nvPr/>
        </p:nvSpPr>
        <p:spPr>
          <a:xfrm>
            <a:off x="911424" y="1556792"/>
            <a:ext cx="10670976" cy="3970318"/>
          </a:xfrm>
          <a:prstGeom prst="rect">
            <a:avLst/>
          </a:prstGeom>
          <a:noFill/>
        </p:spPr>
        <p:txBody>
          <a:bodyPr wrap="square" rtlCol="0">
            <a:spAutoFit/>
          </a:bodyPr>
          <a:lstStyle/>
          <a:p>
            <a:r>
              <a:rPr lang="en-ZA" sz="2800" b="1" dirty="0"/>
              <a:t>The quality of the app is determined by the quality of the prompt.</a:t>
            </a:r>
            <a:endParaRPr lang="en-ZA" sz="2800" dirty="0"/>
          </a:p>
          <a:p>
            <a:endParaRPr lang="en-ZA" sz="2800" dirty="0"/>
          </a:p>
          <a:p>
            <a:r>
              <a:rPr lang="en-ZA" sz="2800" dirty="0"/>
              <a:t>Then reinforce the core idea:</a:t>
            </a:r>
          </a:p>
          <a:p>
            <a:r>
              <a:rPr lang="en-ZA" sz="2800" dirty="0"/>
              <a:t>🎯 Be specific. </a:t>
            </a:r>
          </a:p>
          <a:p>
            <a:r>
              <a:rPr lang="en-ZA" sz="2800" dirty="0"/>
              <a:t>📝 Provide educational context. </a:t>
            </a:r>
          </a:p>
          <a:p>
            <a:r>
              <a:rPr lang="en-ZA" sz="2800" dirty="0"/>
              <a:t>🎮 Describe the desired interaction. </a:t>
            </a:r>
          </a:p>
          <a:p>
            <a:r>
              <a:rPr lang="en-ZA" sz="2800" dirty="0"/>
              <a:t>💡 Include game mechanics. </a:t>
            </a:r>
          </a:p>
          <a:p>
            <a:r>
              <a:rPr lang="en-ZA" sz="2800" dirty="0"/>
              <a:t>💻 State technical requirements. </a:t>
            </a:r>
          </a:p>
          <a:p>
            <a:r>
              <a:rPr lang="en-ZA" sz="2800" dirty="0"/>
              <a:t>🔄 Refine the AI's first response.</a:t>
            </a:r>
          </a:p>
        </p:txBody>
      </p:sp>
      <p:pic>
        <p:nvPicPr>
          <p:cNvPr id="6" name="Picture 5">
            <a:extLst>
              <a:ext uri="{FF2B5EF4-FFF2-40B4-BE49-F238E27FC236}">
                <a16:creationId xmlns:a16="http://schemas.microsoft.com/office/drawing/2014/main" id="{D7BA6406-274C-DE08-3BEA-8FFA417F9518}"/>
              </a:ext>
            </a:extLst>
          </p:cNvPr>
          <p:cNvPicPr>
            <a:picLocks noChangeAspect="1"/>
          </p:cNvPicPr>
          <p:nvPr/>
        </p:nvPicPr>
        <p:blipFill>
          <a:blip r:embed="rId4"/>
          <a:stretch>
            <a:fillRect/>
          </a:stretch>
        </p:blipFill>
        <p:spPr>
          <a:xfrm rot="7982975">
            <a:off x="7308821" y="2362199"/>
            <a:ext cx="3429000" cy="3429000"/>
          </a:xfrm>
          <a:prstGeom prst="rect">
            <a:avLst/>
          </a:prstGeom>
        </p:spPr>
      </p:pic>
    </p:spTree>
    <p:custDataLst>
      <p:tags r:id="rId1"/>
    </p:custDataLst>
    <p:extLst>
      <p:ext uri="{BB962C8B-B14F-4D97-AF65-F5344CB8AC3E}">
        <p14:creationId xmlns:p14="http://schemas.microsoft.com/office/powerpoint/2010/main" val="3401207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5CF6-FC26-9EF0-4906-7E6F228E2E2A}"/>
              </a:ext>
            </a:extLst>
          </p:cNvPr>
          <p:cNvSpPr>
            <a:spLocks noGrp="1"/>
          </p:cNvSpPr>
          <p:nvPr>
            <p:ph type="title"/>
          </p:nvPr>
        </p:nvSpPr>
        <p:spPr/>
        <p:txBody>
          <a:bodyPr/>
          <a:lstStyle/>
          <a:p>
            <a:pPr algn="l"/>
            <a:r>
              <a:rPr lang="en-ZA" dirty="0"/>
              <a:t>🛡️Governance, privacy, and quality assurance</a:t>
            </a:r>
          </a:p>
        </p:txBody>
      </p:sp>
      <p:sp>
        <p:nvSpPr>
          <p:cNvPr id="3" name="Content Placeholder 2">
            <a:extLst>
              <a:ext uri="{FF2B5EF4-FFF2-40B4-BE49-F238E27FC236}">
                <a16:creationId xmlns:a16="http://schemas.microsoft.com/office/drawing/2014/main" id="{6E27BC67-5A87-2764-B4E3-838676A6EB77}"/>
              </a:ext>
            </a:extLst>
          </p:cNvPr>
          <p:cNvSpPr>
            <a:spLocks noGrp="1"/>
          </p:cNvSpPr>
          <p:nvPr>
            <p:ph idx="1"/>
          </p:nvPr>
        </p:nvSpPr>
        <p:spPr/>
        <p:txBody>
          <a:bodyPr>
            <a:normAutofit lnSpcReduction="10000"/>
          </a:bodyPr>
          <a:lstStyle/>
          <a:p>
            <a:r>
              <a:rPr lang="en-ZA" b="1" dirty="0"/>
              <a:t>Teacher approval required</a:t>
            </a:r>
            <a:r>
              <a:rPr lang="en-ZA" dirty="0"/>
              <a:t>: nothing is published automatically.</a:t>
            </a:r>
          </a:p>
          <a:p>
            <a:r>
              <a:rPr lang="en-ZA" b="1" dirty="0"/>
              <a:t>Curriculum alignment</a:t>
            </a:r>
            <a:r>
              <a:rPr lang="en-ZA" dirty="0"/>
              <a:t>: prompts use CAPS outcomes.</a:t>
            </a:r>
          </a:p>
          <a:p>
            <a:r>
              <a:rPr lang="en-ZA" b="1" dirty="0"/>
              <a:t>Local deployment option</a:t>
            </a:r>
            <a:r>
              <a:rPr lang="en-ZA" dirty="0"/>
              <a:t>: games can run on Moodle/DBECloud.</a:t>
            </a:r>
          </a:p>
          <a:p>
            <a:r>
              <a:rPr lang="en-ZA" b="1" dirty="0"/>
              <a:t>Learner data minimization</a:t>
            </a:r>
            <a:r>
              <a:rPr lang="en-ZA" dirty="0"/>
              <a:t>: collect only what is needed for progress tracking.</a:t>
            </a:r>
          </a:p>
          <a:p>
            <a:r>
              <a:rPr lang="en-ZA" b="1" dirty="0"/>
              <a:t>Accessibility</a:t>
            </a:r>
            <a:r>
              <a:rPr lang="en-ZA" dirty="0"/>
              <a:t>: keyboard navigation, readable fonts, multilingual support.</a:t>
            </a:r>
          </a:p>
          <a:p>
            <a:endParaRPr lang="en-ZA" dirty="0"/>
          </a:p>
        </p:txBody>
      </p:sp>
    </p:spTree>
    <p:custDataLst>
      <p:tags r:id="rId1"/>
    </p:custDataLst>
    <p:extLst>
      <p:ext uri="{BB962C8B-B14F-4D97-AF65-F5344CB8AC3E}">
        <p14:creationId xmlns:p14="http://schemas.microsoft.com/office/powerpoint/2010/main" val="101560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D9F7-31A9-B519-8D03-52F6005C1061}"/>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DFDC7A54-BF0C-AECE-2275-873E55D3CFA2}"/>
              </a:ext>
            </a:extLst>
          </p:cNvPr>
          <p:cNvSpPr>
            <a:spLocks noGrp="1"/>
          </p:cNvSpPr>
          <p:nvPr>
            <p:ph idx="1"/>
          </p:nvPr>
        </p:nvSpPr>
        <p:spPr/>
        <p:txBody>
          <a:bodyPr>
            <a:normAutofit/>
          </a:bodyPr>
          <a:lstStyle/>
          <a:p>
            <a:r>
              <a:rPr lang="en-US" sz="5400" dirty="0"/>
              <a:t>Lara.h@dbe.gov.za</a:t>
            </a:r>
            <a:endParaRPr lang="en-ZA" sz="5400" dirty="0"/>
          </a:p>
        </p:txBody>
      </p:sp>
    </p:spTree>
    <p:extLst>
      <p:ext uri="{BB962C8B-B14F-4D97-AF65-F5344CB8AC3E}">
        <p14:creationId xmlns:p14="http://schemas.microsoft.com/office/powerpoint/2010/main" val="82523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B4431-C2C5-B82A-D5EF-9FC1E685B551}"/>
              </a:ext>
            </a:extLst>
          </p:cNvPr>
          <p:cNvPicPr>
            <a:picLocks noChangeAspect="1"/>
          </p:cNvPicPr>
          <p:nvPr/>
        </p:nvPicPr>
        <p:blipFill>
          <a:blip r:embed="rId5"/>
          <a:srcRect t="10067"/>
          <a:stretch>
            <a:fillRect/>
          </a:stretch>
        </p:blipFill>
        <p:spPr>
          <a:xfrm>
            <a:off x="191344" y="3212976"/>
            <a:ext cx="3816423" cy="2277346"/>
          </a:xfrm>
          <a:prstGeom prst="rect">
            <a:avLst/>
          </a:prstGeom>
        </p:spPr>
      </p:pic>
    </p:spTree>
    <p:custDataLst>
      <p:tags r:id="rId1"/>
    </p:custDataLst>
    <p:extLst>
      <p:ext uri="{BB962C8B-B14F-4D97-AF65-F5344CB8AC3E}">
        <p14:creationId xmlns:p14="http://schemas.microsoft.com/office/powerpoint/2010/main" val="75073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34C4-1B93-E0F1-D135-AA6AC210FBD5}"/>
              </a:ext>
            </a:extLst>
          </p:cNvPr>
          <p:cNvSpPr>
            <a:spLocks noGrp="1"/>
          </p:cNvSpPr>
          <p:nvPr>
            <p:ph type="title"/>
          </p:nvPr>
        </p:nvSpPr>
        <p:spPr/>
        <p:txBody>
          <a:bodyPr/>
          <a:lstStyle/>
          <a:p>
            <a:pPr algn="l"/>
            <a:r>
              <a:rPr lang="en-US" dirty="0"/>
              <a:t>🚨 The problem</a:t>
            </a:r>
            <a:endParaRPr lang="en-ZA" dirty="0"/>
          </a:p>
        </p:txBody>
      </p:sp>
      <p:grpSp>
        <p:nvGrpSpPr>
          <p:cNvPr id="4" name="Group 3">
            <a:extLst>
              <a:ext uri="{FF2B5EF4-FFF2-40B4-BE49-F238E27FC236}">
                <a16:creationId xmlns:a16="http://schemas.microsoft.com/office/drawing/2014/main" id="{A24D824D-A609-A370-EE88-3F2EF67306FC}"/>
              </a:ext>
            </a:extLst>
          </p:cNvPr>
          <p:cNvGrpSpPr/>
          <p:nvPr/>
        </p:nvGrpSpPr>
        <p:grpSpPr>
          <a:xfrm>
            <a:off x="1534291" y="1737755"/>
            <a:ext cx="2360996" cy="1800200"/>
            <a:chOff x="524536" y="1268760"/>
            <a:chExt cx="2360996" cy="1800200"/>
          </a:xfrm>
        </p:grpSpPr>
        <p:sp>
          <p:nvSpPr>
            <p:cNvPr id="5" name="Rectangle: Rounded Corners 4">
              <a:extLst>
                <a:ext uri="{FF2B5EF4-FFF2-40B4-BE49-F238E27FC236}">
                  <a16:creationId xmlns:a16="http://schemas.microsoft.com/office/drawing/2014/main" id="{2F42C38A-8131-01DF-A86C-E5D0A43AAB2F}"/>
                </a:ext>
              </a:extLst>
            </p:cNvPr>
            <p:cNvSpPr/>
            <p:nvPr/>
          </p:nvSpPr>
          <p:spPr>
            <a:xfrm>
              <a:off x="524536" y="1268760"/>
              <a:ext cx="2360996" cy="18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ZA"/>
            </a:p>
          </p:txBody>
        </p:sp>
        <p:sp>
          <p:nvSpPr>
            <p:cNvPr id="6" name="TextBox 5">
              <a:extLst>
                <a:ext uri="{FF2B5EF4-FFF2-40B4-BE49-F238E27FC236}">
                  <a16:creationId xmlns:a16="http://schemas.microsoft.com/office/drawing/2014/main" id="{8C0B1706-D7C4-34B7-353D-61C24573F471}"/>
                </a:ext>
              </a:extLst>
            </p:cNvPr>
            <p:cNvSpPr txBox="1"/>
            <p:nvPr/>
          </p:nvSpPr>
          <p:spPr>
            <a:xfrm>
              <a:off x="609599" y="1369724"/>
              <a:ext cx="2176957" cy="1569660"/>
            </a:xfrm>
            <a:prstGeom prst="rect">
              <a:avLst/>
            </a:prstGeom>
            <a:noFill/>
          </p:spPr>
          <p:txBody>
            <a:bodyPr wrap="square">
              <a:spAutoFit/>
            </a:bodyPr>
            <a:lstStyle/>
            <a:p>
              <a:r>
                <a:rPr lang="en-ZA" sz="4000" dirty="0"/>
                <a:t>🥱</a:t>
              </a:r>
              <a:endParaRPr lang="en-ZA" sz="2800" dirty="0"/>
            </a:p>
            <a:p>
              <a:r>
                <a:rPr lang="en-ZA" sz="2800" dirty="0"/>
                <a:t>Low learner engagement</a:t>
              </a:r>
            </a:p>
          </p:txBody>
        </p:sp>
      </p:grpSp>
      <p:grpSp>
        <p:nvGrpSpPr>
          <p:cNvPr id="7" name="Group 6">
            <a:extLst>
              <a:ext uri="{FF2B5EF4-FFF2-40B4-BE49-F238E27FC236}">
                <a16:creationId xmlns:a16="http://schemas.microsoft.com/office/drawing/2014/main" id="{F0F59D0C-C8DA-2162-3638-7BFF77487EA2}"/>
              </a:ext>
            </a:extLst>
          </p:cNvPr>
          <p:cNvGrpSpPr/>
          <p:nvPr/>
        </p:nvGrpSpPr>
        <p:grpSpPr>
          <a:xfrm>
            <a:off x="4384656" y="1737755"/>
            <a:ext cx="2404862" cy="1800200"/>
            <a:chOff x="3374901" y="1268760"/>
            <a:chExt cx="2404862" cy="1800200"/>
          </a:xfrm>
        </p:grpSpPr>
        <p:sp>
          <p:nvSpPr>
            <p:cNvPr id="8" name="Rectangle: Rounded Corners 7">
              <a:extLst>
                <a:ext uri="{FF2B5EF4-FFF2-40B4-BE49-F238E27FC236}">
                  <a16:creationId xmlns:a16="http://schemas.microsoft.com/office/drawing/2014/main" id="{F3A56A1E-921D-E8AE-2223-450EA53BA8EF}"/>
                </a:ext>
              </a:extLst>
            </p:cNvPr>
            <p:cNvSpPr/>
            <p:nvPr/>
          </p:nvSpPr>
          <p:spPr>
            <a:xfrm>
              <a:off x="3418767" y="1268760"/>
              <a:ext cx="2360996" cy="18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ZA"/>
            </a:p>
          </p:txBody>
        </p:sp>
        <p:sp>
          <p:nvSpPr>
            <p:cNvPr id="9" name="TextBox 8">
              <a:extLst>
                <a:ext uri="{FF2B5EF4-FFF2-40B4-BE49-F238E27FC236}">
                  <a16:creationId xmlns:a16="http://schemas.microsoft.com/office/drawing/2014/main" id="{0E0B03C3-4164-94B2-9ED1-B24A3D471794}"/>
                </a:ext>
              </a:extLst>
            </p:cNvPr>
            <p:cNvSpPr txBox="1"/>
            <p:nvPr/>
          </p:nvSpPr>
          <p:spPr>
            <a:xfrm>
              <a:off x="3374901" y="1333038"/>
              <a:ext cx="2404862" cy="1569660"/>
            </a:xfrm>
            <a:prstGeom prst="rect">
              <a:avLst/>
            </a:prstGeom>
            <a:noFill/>
          </p:spPr>
          <p:txBody>
            <a:bodyPr wrap="square">
              <a:spAutoFit/>
            </a:bodyPr>
            <a:lstStyle/>
            <a:p>
              <a:r>
                <a:rPr lang="en-ZA" sz="4000" b="1" dirty="0"/>
                <a:t>👨🏻‍🏫</a:t>
              </a:r>
            </a:p>
            <a:p>
              <a:r>
                <a:rPr lang="en-ZA" sz="2800" dirty="0"/>
                <a:t>Passive slide-based learning.</a:t>
              </a:r>
            </a:p>
          </p:txBody>
        </p:sp>
      </p:grpSp>
      <p:grpSp>
        <p:nvGrpSpPr>
          <p:cNvPr id="10" name="Group 9">
            <a:extLst>
              <a:ext uri="{FF2B5EF4-FFF2-40B4-BE49-F238E27FC236}">
                <a16:creationId xmlns:a16="http://schemas.microsoft.com/office/drawing/2014/main" id="{ED2E115F-A4A9-BA51-91B1-A2831C99B242}"/>
              </a:ext>
            </a:extLst>
          </p:cNvPr>
          <p:cNvGrpSpPr/>
          <p:nvPr/>
        </p:nvGrpSpPr>
        <p:grpSpPr>
          <a:xfrm>
            <a:off x="7333564" y="1737755"/>
            <a:ext cx="2360996" cy="1800200"/>
            <a:chOff x="6323809" y="1268760"/>
            <a:chExt cx="2360996" cy="1800200"/>
          </a:xfrm>
        </p:grpSpPr>
        <p:sp>
          <p:nvSpPr>
            <p:cNvPr id="11" name="Rectangle: Rounded Corners 10">
              <a:extLst>
                <a:ext uri="{FF2B5EF4-FFF2-40B4-BE49-F238E27FC236}">
                  <a16:creationId xmlns:a16="http://schemas.microsoft.com/office/drawing/2014/main" id="{4CB6FB22-204E-2621-F506-9E06E687D268}"/>
                </a:ext>
              </a:extLst>
            </p:cNvPr>
            <p:cNvSpPr/>
            <p:nvPr/>
          </p:nvSpPr>
          <p:spPr>
            <a:xfrm>
              <a:off x="6323809" y="1268760"/>
              <a:ext cx="2360996" cy="18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ZA"/>
            </a:p>
          </p:txBody>
        </p:sp>
        <p:sp>
          <p:nvSpPr>
            <p:cNvPr id="12" name="TextBox 11">
              <a:extLst>
                <a:ext uri="{FF2B5EF4-FFF2-40B4-BE49-F238E27FC236}">
                  <a16:creationId xmlns:a16="http://schemas.microsoft.com/office/drawing/2014/main" id="{37975D51-3FF2-3D60-8F64-2A753D9DEFB6}"/>
                </a:ext>
              </a:extLst>
            </p:cNvPr>
            <p:cNvSpPr txBox="1"/>
            <p:nvPr/>
          </p:nvSpPr>
          <p:spPr>
            <a:xfrm>
              <a:off x="6420387" y="1300852"/>
              <a:ext cx="2178019" cy="1631216"/>
            </a:xfrm>
            <a:prstGeom prst="rect">
              <a:avLst/>
            </a:prstGeom>
            <a:noFill/>
          </p:spPr>
          <p:txBody>
            <a:bodyPr wrap="square">
              <a:spAutoFit/>
            </a:bodyPr>
            <a:lstStyle/>
            <a:p>
              <a:r>
                <a:rPr lang="en-ZA" sz="4400" dirty="0"/>
                <a:t>🚧</a:t>
              </a:r>
            </a:p>
            <a:p>
              <a:r>
                <a:rPr lang="en-ZA" sz="2800" dirty="0"/>
                <a:t>Limited practice </a:t>
              </a:r>
              <a:endParaRPr lang="en-ZA" sz="2400" dirty="0"/>
            </a:p>
          </p:txBody>
        </p:sp>
      </p:grpSp>
      <p:grpSp>
        <p:nvGrpSpPr>
          <p:cNvPr id="13" name="Group 12">
            <a:extLst>
              <a:ext uri="{FF2B5EF4-FFF2-40B4-BE49-F238E27FC236}">
                <a16:creationId xmlns:a16="http://schemas.microsoft.com/office/drawing/2014/main" id="{D772AA67-EC47-E8B3-FCAC-19DA361B2ECF}"/>
              </a:ext>
            </a:extLst>
          </p:cNvPr>
          <p:cNvGrpSpPr/>
          <p:nvPr/>
        </p:nvGrpSpPr>
        <p:grpSpPr>
          <a:xfrm>
            <a:off x="1536218" y="4052318"/>
            <a:ext cx="2360996" cy="1800200"/>
            <a:chOff x="9228851" y="1267421"/>
            <a:chExt cx="2360996" cy="1800200"/>
          </a:xfrm>
        </p:grpSpPr>
        <p:sp>
          <p:nvSpPr>
            <p:cNvPr id="14" name="Rectangle: Rounded Corners 13">
              <a:extLst>
                <a:ext uri="{FF2B5EF4-FFF2-40B4-BE49-F238E27FC236}">
                  <a16:creationId xmlns:a16="http://schemas.microsoft.com/office/drawing/2014/main" id="{EA06B672-C479-AB3E-9B7A-E8DD1DF3A6F4}"/>
                </a:ext>
              </a:extLst>
            </p:cNvPr>
            <p:cNvSpPr/>
            <p:nvPr/>
          </p:nvSpPr>
          <p:spPr>
            <a:xfrm>
              <a:off x="9228851" y="1267421"/>
              <a:ext cx="2360996" cy="18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ZA" dirty="0"/>
            </a:p>
          </p:txBody>
        </p:sp>
        <p:sp>
          <p:nvSpPr>
            <p:cNvPr id="15" name="TextBox 14">
              <a:extLst>
                <a:ext uri="{FF2B5EF4-FFF2-40B4-BE49-F238E27FC236}">
                  <a16:creationId xmlns:a16="http://schemas.microsoft.com/office/drawing/2014/main" id="{05A7D880-CA66-D2DF-155A-62205844743B}"/>
                </a:ext>
              </a:extLst>
            </p:cNvPr>
            <p:cNvSpPr txBox="1"/>
            <p:nvPr/>
          </p:nvSpPr>
          <p:spPr>
            <a:xfrm>
              <a:off x="9303282" y="1300852"/>
              <a:ext cx="2286565" cy="1631216"/>
            </a:xfrm>
            <a:prstGeom prst="rect">
              <a:avLst/>
            </a:prstGeom>
            <a:noFill/>
          </p:spPr>
          <p:txBody>
            <a:bodyPr wrap="square">
              <a:spAutoFit/>
            </a:bodyPr>
            <a:lstStyle/>
            <a:p>
              <a:r>
                <a:rPr lang="en-ZA" sz="4400" dirty="0"/>
                <a:t>⏱️</a:t>
              </a:r>
              <a:r>
                <a:rPr lang="en-ZA" sz="3200" dirty="0"/>
                <a:t> </a:t>
              </a:r>
              <a:endParaRPr lang="en-ZA" sz="2400" dirty="0"/>
            </a:p>
            <a:p>
              <a:r>
                <a:rPr lang="en-ZA" sz="2800" dirty="0"/>
                <a:t>Teacher time constraints</a:t>
              </a:r>
            </a:p>
          </p:txBody>
        </p:sp>
      </p:grpSp>
      <p:grpSp>
        <p:nvGrpSpPr>
          <p:cNvPr id="21" name="Group 20">
            <a:extLst>
              <a:ext uri="{FF2B5EF4-FFF2-40B4-BE49-F238E27FC236}">
                <a16:creationId xmlns:a16="http://schemas.microsoft.com/office/drawing/2014/main" id="{79A98F68-4C36-66BC-2A33-70C51F330C22}"/>
              </a:ext>
            </a:extLst>
          </p:cNvPr>
          <p:cNvGrpSpPr/>
          <p:nvPr/>
        </p:nvGrpSpPr>
        <p:grpSpPr>
          <a:xfrm>
            <a:off x="4428522" y="4052318"/>
            <a:ext cx="2360996" cy="1800200"/>
            <a:chOff x="9228851" y="1267421"/>
            <a:chExt cx="2360996" cy="1800200"/>
          </a:xfrm>
        </p:grpSpPr>
        <p:sp>
          <p:nvSpPr>
            <p:cNvPr id="22" name="Rectangle: Rounded Corners 21">
              <a:extLst>
                <a:ext uri="{FF2B5EF4-FFF2-40B4-BE49-F238E27FC236}">
                  <a16:creationId xmlns:a16="http://schemas.microsoft.com/office/drawing/2014/main" id="{A76E9850-F74D-FA90-E805-49F29307F2D1}"/>
                </a:ext>
              </a:extLst>
            </p:cNvPr>
            <p:cNvSpPr/>
            <p:nvPr/>
          </p:nvSpPr>
          <p:spPr>
            <a:xfrm>
              <a:off x="9228851" y="1267421"/>
              <a:ext cx="2360996" cy="18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ZA" dirty="0"/>
            </a:p>
          </p:txBody>
        </p:sp>
        <p:sp>
          <p:nvSpPr>
            <p:cNvPr id="23" name="TextBox 22">
              <a:extLst>
                <a:ext uri="{FF2B5EF4-FFF2-40B4-BE49-F238E27FC236}">
                  <a16:creationId xmlns:a16="http://schemas.microsoft.com/office/drawing/2014/main" id="{A21C56B8-3315-F78E-66F7-18E0BFEAE20F}"/>
                </a:ext>
              </a:extLst>
            </p:cNvPr>
            <p:cNvSpPr txBox="1"/>
            <p:nvPr/>
          </p:nvSpPr>
          <p:spPr>
            <a:xfrm>
              <a:off x="9303282" y="1300852"/>
              <a:ext cx="2286565" cy="1631216"/>
            </a:xfrm>
            <a:prstGeom prst="rect">
              <a:avLst/>
            </a:prstGeom>
            <a:noFill/>
          </p:spPr>
          <p:txBody>
            <a:bodyPr wrap="square">
              <a:spAutoFit/>
            </a:bodyPr>
            <a:lstStyle/>
            <a:p>
              <a:r>
                <a:rPr lang="en-ZA" sz="4400" dirty="0"/>
                <a:t>💰</a:t>
              </a:r>
              <a:r>
                <a:rPr lang="en-ZA" sz="3200" dirty="0"/>
                <a:t> </a:t>
              </a:r>
              <a:endParaRPr lang="en-ZA" sz="2400" dirty="0"/>
            </a:p>
            <a:p>
              <a:r>
                <a:rPr lang="en-ZA" sz="2800" dirty="0"/>
                <a:t>Development high cost</a:t>
              </a:r>
            </a:p>
          </p:txBody>
        </p:sp>
      </p:grpSp>
    </p:spTree>
    <p:custDataLst>
      <p:tags r:id="rId1"/>
    </p:custDataLst>
    <p:extLst>
      <p:ext uri="{BB962C8B-B14F-4D97-AF65-F5344CB8AC3E}">
        <p14:creationId xmlns:p14="http://schemas.microsoft.com/office/powerpoint/2010/main" val="27411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anim calcmode="lin" valueType="num">
                                      <p:cBhvr>
                                        <p:cTn id="28" dur="250" fill="hold"/>
                                        <p:tgtEl>
                                          <p:spTgt spid="21"/>
                                        </p:tgtEl>
                                        <p:attrNameLst>
                                          <p:attrName>ppt_x</p:attrName>
                                        </p:attrNameLst>
                                      </p:cBhvr>
                                      <p:tavLst>
                                        <p:tav tm="0">
                                          <p:val>
                                            <p:strVal val="#ppt_x"/>
                                          </p:val>
                                        </p:tav>
                                        <p:tav tm="100000">
                                          <p:val>
                                            <p:strVal val="#ppt_x"/>
                                          </p:val>
                                        </p:tav>
                                      </p:tavLst>
                                    </p:anim>
                                    <p:anim calcmode="lin" valueType="num">
                                      <p:cBhvr>
                                        <p:cTn id="2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2FEA-717C-40B1-ECC4-8540A0F793BC}"/>
              </a:ext>
            </a:extLst>
          </p:cNvPr>
          <p:cNvSpPr>
            <a:spLocks noGrp="1"/>
          </p:cNvSpPr>
          <p:nvPr>
            <p:ph type="title"/>
          </p:nvPr>
        </p:nvSpPr>
        <p:spPr/>
        <p:txBody>
          <a:bodyPr>
            <a:normAutofit/>
          </a:bodyPr>
          <a:lstStyle/>
          <a:p>
            <a:pPr algn="l"/>
            <a:r>
              <a:rPr lang="en-ZA" dirty="0"/>
              <a:t>🎁 Why interactive content improve learning</a:t>
            </a:r>
          </a:p>
        </p:txBody>
      </p:sp>
      <p:pic>
        <p:nvPicPr>
          <p:cNvPr id="5" name="Picture 4">
            <a:extLst>
              <a:ext uri="{FF2B5EF4-FFF2-40B4-BE49-F238E27FC236}">
                <a16:creationId xmlns:a16="http://schemas.microsoft.com/office/drawing/2014/main" id="{3444F6A6-0F50-A9E0-5E47-D02557AEEF6E}"/>
              </a:ext>
            </a:extLst>
          </p:cNvPr>
          <p:cNvPicPr>
            <a:picLocks noChangeAspect="1"/>
          </p:cNvPicPr>
          <p:nvPr/>
        </p:nvPicPr>
        <p:blipFill>
          <a:blip r:embed="rId4"/>
          <a:stretch>
            <a:fillRect/>
          </a:stretch>
        </p:blipFill>
        <p:spPr>
          <a:xfrm>
            <a:off x="910479" y="3058327"/>
            <a:ext cx="1224136" cy="1224136"/>
          </a:xfrm>
          <a:prstGeom prst="rect">
            <a:avLst/>
          </a:prstGeom>
        </p:spPr>
      </p:pic>
      <p:pic>
        <p:nvPicPr>
          <p:cNvPr id="7" name="Picture 6">
            <a:extLst>
              <a:ext uri="{FF2B5EF4-FFF2-40B4-BE49-F238E27FC236}">
                <a16:creationId xmlns:a16="http://schemas.microsoft.com/office/drawing/2014/main" id="{1C6FE2AC-6DEB-7AB0-CCA3-9210CC02B5E2}"/>
              </a:ext>
            </a:extLst>
          </p:cNvPr>
          <p:cNvPicPr>
            <a:picLocks noChangeAspect="1"/>
          </p:cNvPicPr>
          <p:nvPr/>
        </p:nvPicPr>
        <p:blipFill>
          <a:blip r:embed="rId5"/>
          <a:stretch>
            <a:fillRect/>
          </a:stretch>
        </p:blipFill>
        <p:spPr>
          <a:xfrm>
            <a:off x="3456799" y="3300391"/>
            <a:ext cx="854224" cy="854224"/>
          </a:xfrm>
          <a:prstGeom prst="rect">
            <a:avLst/>
          </a:prstGeom>
        </p:spPr>
      </p:pic>
      <p:pic>
        <p:nvPicPr>
          <p:cNvPr id="9" name="Picture 8">
            <a:extLst>
              <a:ext uri="{FF2B5EF4-FFF2-40B4-BE49-F238E27FC236}">
                <a16:creationId xmlns:a16="http://schemas.microsoft.com/office/drawing/2014/main" id="{30407B75-D1AC-9F45-088D-50E4856F7927}"/>
              </a:ext>
            </a:extLst>
          </p:cNvPr>
          <p:cNvPicPr>
            <a:picLocks noChangeAspect="1"/>
          </p:cNvPicPr>
          <p:nvPr/>
        </p:nvPicPr>
        <p:blipFill>
          <a:blip r:embed="rId6"/>
          <a:stretch>
            <a:fillRect/>
          </a:stretch>
        </p:blipFill>
        <p:spPr>
          <a:xfrm>
            <a:off x="5633207" y="3198001"/>
            <a:ext cx="854224" cy="854224"/>
          </a:xfrm>
          <a:prstGeom prst="rect">
            <a:avLst/>
          </a:prstGeom>
        </p:spPr>
      </p:pic>
      <p:pic>
        <p:nvPicPr>
          <p:cNvPr id="11" name="Picture 10">
            <a:extLst>
              <a:ext uri="{FF2B5EF4-FFF2-40B4-BE49-F238E27FC236}">
                <a16:creationId xmlns:a16="http://schemas.microsoft.com/office/drawing/2014/main" id="{083FACE4-6F8C-DF15-4799-D535BEDEA538}"/>
              </a:ext>
            </a:extLst>
          </p:cNvPr>
          <p:cNvPicPr>
            <a:picLocks noChangeAspect="1"/>
          </p:cNvPicPr>
          <p:nvPr/>
        </p:nvPicPr>
        <p:blipFill>
          <a:blip r:embed="rId7"/>
          <a:stretch>
            <a:fillRect/>
          </a:stretch>
        </p:blipFill>
        <p:spPr>
          <a:xfrm>
            <a:off x="7692652" y="3243283"/>
            <a:ext cx="854224" cy="854224"/>
          </a:xfrm>
          <a:prstGeom prst="rect">
            <a:avLst/>
          </a:prstGeom>
        </p:spPr>
      </p:pic>
      <p:pic>
        <p:nvPicPr>
          <p:cNvPr id="13" name="Picture 12">
            <a:extLst>
              <a:ext uri="{FF2B5EF4-FFF2-40B4-BE49-F238E27FC236}">
                <a16:creationId xmlns:a16="http://schemas.microsoft.com/office/drawing/2014/main" id="{A19CE167-C5D8-AB62-836B-2D288F927D21}"/>
              </a:ext>
            </a:extLst>
          </p:cNvPr>
          <p:cNvPicPr>
            <a:picLocks noChangeAspect="1"/>
          </p:cNvPicPr>
          <p:nvPr/>
        </p:nvPicPr>
        <p:blipFill>
          <a:blip r:embed="rId8"/>
          <a:stretch>
            <a:fillRect/>
          </a:stretch>
        </p:blipFill>
        <p:spPr>
          <a:xfrm>
            <a:off x="9815896" y="3089989"/>
            <a:ext cx="1070248" cy="1070248"/>
          </a:xfrm>
          <a:prstGeom prst="rect">
            <a:avLst/>
          </a:prstGeom>
        </p:spPr>
      </p:pic>
      <p:sp>
        <p:nvSpPr>
          <p:cNvPr id="14" name="TextBox 13">
            <a:extLst>
              <a:ext uri="{FF2B5EF4-FFF2-40B4-BE49-F238E27FC236}">
                <a16:creationId xmlns:a16="http://schemas.microsoft.com/office/drawing/2014/main" id="{464572EF-5804-B75C-C2CF-E26DC18A8F3B}"/>
              </a:ext>
            </a:extLst>
          </p:cNvPr>
          <p:cNvSpPr txBox="1"/>
          <p:nvPr/>
        </p:nvSpPr>
        <p:spPr>
          <a:xfrm>
            <a:off x="982345" y="2367004"/>
            <a:ext cx="1201081" cy="830997"/>
          </a:xfrm>
          <a:prstGeom prst="rect">
            <a:avLst/>
          </a:prstGeom>
          <a:noFill/>
        </p:spPr>
        <p:txBody>
          <a:bodyPr wrap="square" rtlCol="0">
            <a:spAutoFit/>
          </a:bodyPr>
          <a:lstStyle/>
          <a:p>
            <a:pPr algn="ctr"/>
            <a:r>
              <a:rPr lang="en-US" sz="2400" b="1" dirty="0"/>
              <a:t>Quick </a:t>
            </a:r>
          </a:p>
          <a:p>
            <a:pPr algn="ctr"/>
            <a:r>
              <a:rPr lang="en-US" sz="2400" b="1" dirty="0"/>
              <a:t>race</a:t>
            </a:r>
            <a:endParaRPr lang="en-ZA" sz="2400" b="1" dirty="0"/>
          </a:p>
        </p:txBody>
      </p:sp>
      <p:sp>
        <p:nvSpPr>
          <p:cNvPr id="15" name="TextBox 14">
            <a:extLst>
              <a:ext uri="{FF2B5EF4-FFF2-40B4-BE49-F238E27FC236}">
                <a16:creationId xmlns:a16="http://schemas.microsoft.com/office/drawing/2014/main" id="{27928AAD-56CE-86E0-8C52-6769975AF2E5}"/>
              </a:ext>
            </a:extLst>
          </p:cNvPr>
          <p:cNvSpPr txBox="1"/>
          <p:nvPr/>
        </p:nvSpPr>
        <p:spPr>
          <a:xfrm>
            <a:off x="3092484" y="2363711"/>
            <a:ext cx="1606549" cy="830997"/>
          </a:xfrm>
          <a:prstGeom prst="rect">
            <a:avLst/>
          </a:prstGeom>
          <a:noFill/>
        </p:spPr>
        <p:txBody>
          <a:bodyPr wrap="square" rtlCol="0">
            <a:spAutoFit/>
          </a:bodyPr>
          <a:lstStyle/>
          <a:p>
            <a:pPr algn="ctr"/>
            <a:r>
              <a:rPr lang="en-US" sz="2400" b="1" dirty="0"/>
              <a:t>Drag and </a:t>
            </a:r>
          </a:p>
          <a:p>
            <a:pPr algn="ctr"/>
            <a:r>
              <a:rPr lang="en-US" sz="2400" b="1" dirty="0"/>
              <a:t>drop</a:t>
            </a:r>
            <a:endParaRPr lang="en-ZA" sz="2400" b="1" dirty="0"/>
          </a:p>
        </p:txBody>
      </p:sp>
      <p:sp>
        <p:nvSpPr>
          <p:cNvPr id="16" name="TextBox 15">
            <a:extLst>
              <a:ext uri="{FF2B5EF4-FFF2-40B4-BE49-F238E27FC236}">
                <a16:creationId xmlns:a16="http://schemas.microsoft.com/office/drawing/2014/main" id="{ED891715-15BE-BA0D-F17E-AA0302392036}"/>
              </a:ext>
            </a:extLst>
          </p:cNvPr>
          <p:cNvSpPr txBox="1"/>
          <p:nvPr/>
        </p:nvSpPr>
        <p:spPr>
          <a:xfrm>
            <a:off x="5206056" y="2363711"/>
            <a:ext cx="1606550" cy="830997"/>
          </a:xfrm>
          <a:prstGeom prst="rect">
            <a:avLst/>
          </a:prstGeom>
          <a:noFill/>
        </p:spPr>
        <p:txBody>
          <a:bodyPr wrap="square" rtlCol="0">
            <a:spAutoFit/>
          </a:bodyPr>
          <a:lstStyle/>
          <a:p>
            <a:pPr algn="ctr"/>
            <a:r>
              <a:rPr lang="en-US" sz="2400" b="1" dirty="0"/>
              <a:t>Timed challenge</a:t>
            </a:r>
            <a:endParaRPr lang="en-ZA" sz="2400" b="1" dirty="0"/>
          </a:p>
        </p:txBody>
      </p:sp>
      <p:sp>
        <p:nvSpPr>
          <p:cNvPr id="17" name="TextBox 16">
            <a:extLst>
              <a:ext uri="{FF2B5EF4-FFF2-40B4-BE49-F238E27FC236}">
                <a16:creationId xmlns:a16="http://schemas.microsoft.com/office/drawing/2014/main" id="{2BC2201C-E82D-F147-764C-92D6BDC2D7DA}"/>
              </a:ext>
            </a:extLst>
          </p:cNvPr>
          <p:cNvSpPr txBox="1"/>
          <p:nvPr/>
        </p:nvSpPr>
        <p:spPr>
          <a:xfrm>
            <a:off x="7306234" y="2363710"/>
            <a:ext cx="1606550" cy="830997"/>
          </a:xfrm>
          <a:prstGeom prst="rect">
            <a:avLst/>
          </a:prstGeom>
          <a:noFill/>
        </p:spPr>
        <p:txBody>
          <a:bodyPr wrap="square" rtlCol="0">
            <a:spAutoFit/>
          </a:bodyPr>
          <a:lstStyle/>
          <a:p>
            <a:pPr algn="ctr"/>
            <a:r>
              <a:rPr lang="en-US" sz="2400" b="1" dirty="0"/>
              <a:t>Instant feedback</a:t>
            </a:r>
            <a:endParaRPr lang="en-ZA" sz="2400" b="1" dirty="0"/>
          </a:p>
        </p:txBody>
      </p:sp>
      <p:sp>
        <p:nvSpPr>
          <p:cNvPr id="18" name="TextBox 17">
            <a:extLst>
              <a:ext uri="{FF2B5EF4-FFF2-40B4-BE49-F238E27FC236}">
                <a16:creationId xmlns:a16="http://schemas.microsoft.com/office/drawing/2014/main" id="{F0E424D0-5934-53B6-839F-29376BF4739D}"/>
              </a:ext>
            </a:extLst>
          </p:cNvPr>
          <p:cNvSpPr txBox="1"/>
          <p:nvPr/>
        </p:nvSpPr>
        <p:spPr>
          <a:xfrm>
            <a:off x="9406412" y="2363709"/>
            <a:ext cx="1835142" cy="830997"/>
          </a:xfrm>
          <a:prstGeom prst="rect">
            <a:avLst/>
          </a:prstGeom>
          <a:noFill/>
        </p:spPr>
        <p:txBody>
          <a:bodyPr wrap="square" rtlCol="0">
            <a:spAutoFit/>
          </a:bodyPr>
          <a:lstStyle/>
          <a:p>
            <a:pPr algn="ctr"/>
            <a:r>
              <a:rPr lang="en-US" sz="2400" b="1" dirty="0"/>
              <a:t>Level progression</a:t>
            </a:r>
            <a:endParaRPr lang="en-ZA" sz="2400" b="1" dirty="0"/>
          </a:p>
        </p:txBody>
      </p:sp>
      <p:sp>
        <p:nvSpPr>
          <p:cNvPr id="19" name="TextBox 18">
            <a:extLst>
              <a:ext uri="{FF2B5EF4-FFF2-40B4-BE49-F238E27FC236}">
                <a16:creationId xmlns:a16="http://schemas.microsoft.com/office/drawing/2014/main" id="{607A9BFD-5239-2208-FF40-1EA84178CC7B}"/>
              </a:ext>
            </a:extLst>
          </p:cNvPr>
          <p:cNvSpPr txBox="1"/>
          <p:nvPr/>
        </p:nvSpPr>
        <p:spPr>
          <a:xfrm>
            <a:off x="797694" y="4433823"/>
            <a:ext cx="1449705" cy="830997"/>
          </a:xfrm>
          <a:prstGeom prst="rect">
            <a:avLst/>
          </a:prstGeom>
          <a:noFill/>
        </p:spPr>
        <p:txBody>
          <a:bodyPr wrap="square" rtlCol="0">
            <a:spAutoFit/>
          </a:bodyPr>
          <a:lstStyle/>
          <a:p>
            <a:pPr algn="ctr"/>
            <a:r>
              <a:rPr lang="en-US" sz="2400" b="1" dirty="0"/>
              <a:t>Retrieval practice</a:t>
            </a:r>
            <a:endParaRPr lang="en-ZA" sz="2400" b="1" dirty="0"/>
          </a:p>
        </p:txBody>
      </p:sp>
      <p:sp>
        <p:nvSpPr>
          <p:cNvPr id="20" name="TextBox 19">
            <a:extLst>
              <a:ext uri="{FF2B5EF4-FFF2-40B4-BE49-F238E27FC236}">
                <a16:creationId xmlns:a16="http://schemas.microsoft.com/office/drawing/2014/main" id="{ED48AA4D-6349-D2C3-6396-2495F4D2F759}"/>
              </a:ext>
            </a:extLst>
          </p:cNvPr>
          <p:cNvSpPr txBox="1"/>
          <p:nvPr/>
        </p:nvSpPr>
        <p:spPr>
          <a:xfrm>
            <a:off x="3080636" y="4433822"/>
            <a:ext cx="1606549" cy="830997"/>
          </a:xfrm>
          <a:prstGeom prst="rect">
            <a:avLst/>
          </a:prstGeom>
          <a:noFill/>
        </p:spPr>
        <p:txBody>
          <a:bodyPr wrap="square" rtlCol="0">
            <a:spAutoFit/>
          </a:bodyPr>
          <a:lstStyle/>
          <a:p>
            <a:pPr algn="ctr"/>
            <a:r>
              <a:rPr lang="en-US" sz="2400" b="1" dirty="0"/>
              <a:t>Active processing</a:t>
            </a:r>
            <a:endParaRPr lang="en-ZA" sz="2400" b="1" dirty="0"/>
          </a:p>
        </p:txBody>
      </p:sp>
      <p:sp>
        <p:nvSpPr>
          <p:cNvPr id="21" name="TextBox 20">
            <a:extLst>
              <a:ext uri="{FF2B5EF4-FFF2-40B4-BE49-F238E27FC236}">
                <a16:creationId xmlns:a16="http://schemas.microsoft.com/office/drawing/2014/main" id="{31842B2E-25FA-DBEF-FF29-A452362875FB}"/>
              </a:ext>
            </a:extLst>
          </p:cNvPr>
          <p:cNvSpPr txBox="1"/>
          <p:nvPr/>
        </p:nvSpPr>
        <p:spPr>
          <a:xfrm>
            <a:off x="5257248" y="4433821"/>
            <a:ext cx="1606549" cy="830997"/>
          </a:xfrm>
          <a:prstGeom prst="rect">
            <a:avLst/>
          </a:prstGeom>
          <a:noFill/>
        </p:spPr>
        <p:txBody>
          <a:bodyPr wrap="square" rtlCol="0">
            <a:spAutoFit/>
          </a:bodyPr>
          <a:lstStyle/>
          <a:p>
            <a:pPr algn="ctr"/>
            <a:r>
              <a:rPr lang="en-US" sz="2400" b="1" dirty="0"/>
              <a:t>Focused attention</a:t>
            </a:r>
            <a:endParaRPr lang="en-ZA" sz="2400" b="1" dirty="0"/>
          </a:p>
        </p:txBody>
      </p:sp>
      <p:sp>
        <p:nvSpPr>
          <p:cNvPr id="22" name="TextBox 21">
            <a:extLst>
              <a:ext uri="{FF2B5EF4-FFF2-40B4-BE49-F238E27FC236}">
                <a16:creationId xmlns:a16="http://schemas.microsoft.com/office/drawing/2014/main" id="{B84A08A9-6075-578C-52F1-CBA35D7F0830}"/>
              </a:ext>
            </a:extLst>
          </p:cNvPr>
          <p:cNvSpPr txBox="1"/>
          <p:nvPr/>
        </p:nvSpPr>
        <p:spPr>
          <a:xfrm>
            <a:off x="7306235" y="4433820"/>
            <a:ext cx="1606549" cy="830997"/>
          </a:xfrm>
          <a:prstGeom prst="rect">
            <a:avLst/>
          </a:prstGeom>
          <a:noFill/>
        </p:spPr>
        <p:txBody>
          <a:bodyPr wrap="square" rtlCol="0">
            <a:spAutoFit/>
          </a:bodyPr>
          <a:lstStyle/>
          <a:p>
            <a:pPr algn="ctr"/>
            <a:r>
              <a:rPr lang="en-US" sz="2400" b="1" dirty="0"/>
              <a:t>Error correction</a:t>
            </a:r>
            <a:endParaRPr lang="en-ZA" sz="2400" b="1" dirty="0"/>
          </a:p>
        </p:txBody>
      </p:sp>
      <p:sp>
        <p:nvSpPr>
          <p:cNvPr id="23" name="TextBox 22">
            <a:extLst>
              <a:ext uri="{FF2B5EF4-FFF2-40B4-BE49-F238E27FC236}">
                <a16:creationId xmlns:a16="http://schemas.microsoft.com/office/drawing/2014/main" id="{F95E8CE7-E735-04C7-3DFE-D43E69CD6460}"/>
              </a:ext>
            </a:extLst>
          </p:cNvPr>
          <p:cNvSpPr txBox="1"/>
          <p:nvPr/>
        </p:nvSpPr>
        <p:spPr>
          <a:xfrm>
            <a:off x="9406412" y="4433819"/>
            <a:ext cx="1958662" cy="830997"/>
          </a:xfrm>
          <a:prstGeom prst="rect">
            <a:avLst/>
          </a:prstGeom>
          <a:noFill/>
        </p:spPr>
        <p:txBody>
          <a:bodyPr wrap="square" rtlCol="0">
            <a:spAutoFit/>
          </a:bodyPr>
          <a:lstStyle/>
          <a:p>
            <a:pPr algn="ctr"/>
            <a:r>
              <a:rPr lang="en-US" sz="2400" b="1" dirty="0"/>
              <a:t>Motivation &amp; persistence</a:t>
            </a:r>
            <a:endParaRPr lang="en-ZA" sz="2400" b="1" dirty="0"/>
          </a:p>
        </p:txBody>
      </p:sp>
    </p:spTree>
    <p:custDataLst>
      <p:tags r:id="rId1"/>
    </p:custDataLst>
    <p:extLst>
      <p:ext uri="{BB962C8B-B14F-4D97-AF65-F5344CB8AC3E}">
        <p14:creationId xmlns:p14="http://schemas.microsoft.com/office/powerpoint/2010/main" val="22205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anim calcmode="lin" valueType="num">
                                      <p:cBhvr>
                                        <p:cTn id="56" dur="500" fill="hold"/>
                                        <p:tgtEl>
                                          <p:spTgt spid="18"/>
                                        </p:tgtEl>
                                        <p:attrNameLst>
                                          <p:attrName>ppt_x</p:attrName>
                                        </p:attrNameLst>
                                      </p:cBhvr>
                                      <p:tavLst>
                                        <p:tav tm="0">
                                          <p:val>
                                            <p:strVal val="#ppt_x"/>
                                          </p:val>
                                        </p:tav>
                                        <p:tav tm="100000">
                                          <p:val>
                                            <p:strVal val="#ppt_x"/>
                                          </p:val>
                                        </p:tav>
                                      </p:tavLst>
                                    </p:anim>
                                    <p:anim calcmode="lin" valueType="num">
                                      <p:cBhvr>
                                        <p:cTn id="57" dur="5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0F0C-772A-3237-2C52-5438F85685EB}"/>
              </a:ext>
            </a:extLst>
          </p:cNvPr>
          <p:cNvSpPr>
            <a:spLocks noGrp="1"/>
          </p:cNvSpPr>
          <p:nvPr>
            <p:ph type="title"/>
          </p:nvPr>
        </p:nvSpPr>
        <p:spPr/>
        <p:txBody>
          <a:bodyPr/>
          <a:lstStyle/>
          <a:p>
            <a:pPr algn="l"/>
            <a:r>
              <a:rPr lang="en-ZA" dirty="0"/>
              <a:t>🏗️ What we have already built</a:t>
            </a:r>
          </a:p>
        </p:txBody>
      </p:sp>
      <p:pic>
        <p:nvPicPr>
          <p:cNvPr id="5" name="Picture 4">
            <a:extLst>
              <a:ext uri="{FF2B5EF4-FFF2-40B4-BE49-F238E27FC236}">
                <a16:creationId xmlns:a16="http://schemas.microsoft.com/office/drawing/2014/main" id="{F1479A32-F3A7-D13E-DCD6-41B857A94A77}"/>
              </a:ext>
            </a:extLst>
          </p:cNvPr>
          <p:cNvPicPr>
            <a:picLocks noChangeAspect="1"/>
          </p:cNvPicPr>
          <p:nvPr/>
        </p:nvPicPr>
        <p:blipFill>
          <a:blip r:embed="rId4"/>
          <a:srcRect b="9722"/>
          <a:stretch>
            <a:fillRect/>
          </a:stretch>
        </p:blipFill>
        <p:spPr>
          <a:xfrm>
            <a:off x="1415480" y="1408950"/>
            <a:ext cx="3384376" cy="2299393"/>
          </a:xfrm>
          <a:prstGeom prst="roundRect">
            <a:avLst>
              <a:gd name="adj" fmla="val 12380"/>
            </a:avLst>
          </a:prstGeom>
        </p:spPr>
      </p:pic>
      <p:pic>
        <p:nvPicPr>
          <p:cNvPr id="7" name="Picture 6">
            <a:extLst>
              <a:ext uri="{FF2B5EF4-FFF2-40B4-BE49-F238E27FC236}">
                <a16:creationId xmlns:a16="http://schemas.microsoft.com/office/drawing/2014/main" id="{C2A4F157-5A38-7BDA-A9B7-66266FA9C068}"/>
              </a:ext>
            </a:extLst>
          </p:cNvPr>
          <p:cNvPicPr>
            <a:picLocks noChangeAspect="1"/>
          </p:cNvPicPr>
          <p:nvPr/>
        </p:nvPicPr>
        <p:blipFill>
          <a:blip r:embed="rId5"/>
          <a:srcRect l="9080" r="6008" b="10520"/>
          <a:stretch>
            <a:fillRect/>
          </a:stretch>
        </p:blipFill>
        <p:spPr>
          <a:xfrm>
            <a:off x="6384032" y="1421049"/>
            <a:ext cx="4228393" cy="2299393"/>
          </a:xfrm>
          <a:prstGeom prst="roundRect">
            <a:avLst>
              <a:gd name="adj" fmla="val 9219"/>
            </a:avLst>
          </a:prstGeom>
        </p:spPr>
      </p:pic>
      <p:pic>
        <p:nvPicPr>
          <p:cNvPr id="9" name="Picture 8">
            <a:extLst>
              <a:ext uri="{FF2B5EF4-FFF2-40B4-BE49-F238E27FC236}">
                <a16:creationId xmlns:a16="http://schemas.microsoft.com/office/drawing/2014/main" id="{44D82E7F-72EE-3036-969D-A185144602C5}"/>
              </a:ext>
            </a:extLst>
          </p:cNvPr>
          <p:cNvPicPr>
            <a:picLocks noChangeAspect="1"/>
          </p:cNvPicPr>
          <p:nvPr/>
        </p:nvPicPr>
        <p:blipFill>
          <a:blip r:embed="rId6"/>
          <a:srcRect l="2210" t="3165" r="11902" b="7414"/>
          <a:stretch>
            <a:fillRect/>
          </a:stretch>
        </p:blipFill>
        <p:spPr>
          <a:xfrm>
            <a:off x="1438973" y="4110466"/>
            <a:ext cx="3397115" cy="1982830"/>
          </a:xfrm>
          <a:prstGeom prst="roundRect">
            <a:avLst>
              <a:gd name="adj" fmla="val 12053"/>
            </a:avLst>
          </a:prstGeom>
        </p:spPr>
      </p:pic>
      <p:pic>
        <p:nvPicPr>
          <p:cNvPr id="11" name="Picture 10">
            <a:extLst>
              <a:ext uri="{FF2B5EF4-FFF2-40B4-BE49-F238E27FC236}">
                <a16:creationId xmlns:a16="http://schemas.microsoft.com/office/drawing/2014/main" id="{BFF7C9B9-B442-72F2-1DB4-A81DD069D5AC}"/>
              </a:ext>
            </a:extLst>
          </p:cNvPr>
          <p:cNvPicPr>
            <a:picLocks noChangeAspect="1"/>
          </p:cNvPicPr>
          <p:nvPr/>
        </p:nvPicPr>
        <p:blipFill>
          <a:blip r:embed="rId7"/>
          <a:stretch>
            <a:fillRect/>
          </a:stretch>
        </p:blipFill>
        <p:spPr>
          <a:xfrm>
            <a:off x="6384032" y="4076148"/>
            <a:ext cx="4228393" cy="2160047"/>
          </a:xfrm>
          <a:prstGeom prst="roundRect">
            <a:avLst>
              <a:gd name="adj" fmla="val 12897"/>
            </a:avLst>
          </a:prstGeom>
        </p:spPr>
      </p:pic>
    </p:spTree>
    <p:custDataLst>
      <p:tags r:id="rId1"/>
    </p:custDataLst>
    <p:extLst>
      <p:ext uri="{BB962C8B-B14F-4D97-AF65-F5344CB8AC3E}">
        <p14:creationId xmlns:p14="http://schemas.microsoft.com/office/powerpoint/2010/main" val="52065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A1F70A-699A-0A05-5DDC-54E294C8B5CE}"/>
              </a:ext>
            </a:extLst>
          </p:cNvPr>
          <p:cNvPicPr>
            <a:picLocks noChangeAspect="1"/>
          </p:cNvPicPr>
          <p:nvPr/>
        </p:nvPicPr>
        <p:blipFill>
          <a:blip r:embed="rId4"/>
          <a:stretch>
            <a:fillRect/>
          </a:stretch>
        </p:blipFill>
        <p:spPr>
          <a:xfrm>
            <a:off x="6960096" y="1412776"/>
            <a:ext cx="4293096" cy="4293096"/>
          </a:xfrm>
          <a:prstGeom prst="rect">
            <a:avLst/>
          </a:prstGeom>
        </p:spPr>
      </p:pic>
      <p:pic>
        <p:nvPicPr>
          <p:cNvPr id="7" name="Picture 6">
            <a:extLst>
              <a:ext uri="{FF2B5EF4-FFF2-40B4-BE49-F238E27FC236}">
                <a16:creationId xmlns:a16="http://schemas.microsoft.com/office/drawing/2014/main" id="{6A670691-59CB-C0B6-022D-D70C0FDDC050}"/>
              </a:ext>
            </a:extLst>
          </p:cNvPr>
          <p:cNvPicPr>
            <a:picLocks noChangeAspect="1"/>
          </p:cNvPicPr>
          <p:nvPr/>
        </p:nvPicPr>
        <p:blipFill>
          <a:blip r:embed="rId5"/>
          <a:stretch>
            <a:fillRect/>
          </a:stretch>
        </p:blipFill>
        <p:spPr>
          <a:xfrm>
            <a:off x="938809" y="1444197"/>
            <a:ext cx="4293096" cy="4293096"/>
          </a:xfrm>
          <a:prstGeom prst="rect">
            <a:avLst/>
          </a:prstGeom>
        </p:spPr>
      </p:pic>
    </p:spTree>
    <p:custDataLst>
      <p:tags r:id="rId1"/>
    </p:custDataLst>
    <p:extLst>
      <p:ext uri="{BB962C8B-B14F-4D97-AF65-F5344CB8AC3E}">
        <p14:creationId xmlns:p14="http://schemas.microsoft.com/office/powerpoint/2010/main" val="364269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5C06-4BB5-DBE1-9176-0905AEA5706C}"/>
              </a:ext>
            </a:extLst>
          </p:cNvPr>
          <p:cNvSpPr>
            <a:spLocks noGrp="1"/>
          </p:cNvSpPr>
          <p:nvPr>
            <p:ph type="title"/>
          </p:nvPr>
        </p:nvSpPr>
        <p:spPr/>
        <p:txBody>
          <a:bodyPr/>
          <a:lstStyle/>
          <a:p>
            <a:pPr algn="l"/>
            <a:r>
              <a:rPr lang="en-US" dirty="0"/>
              <a:t>🔁  </a:t>
            </a:r>
            <a:r>
              <a:rPr lang="en-ZA" dirty="0"/>
              <a:t>The work-flow</a:t>
            </a:r>
          </a:p>
        </p:txBody>
      </p:sp>
      <p:grpSp>
        <p:nvGrpSpPr>
          <p:cNvPr id="26" name="Group 25">
            <a:extLst>
              <a:ext uri="{FF2B5EF4-FFF2-40B4-BE49-F238E27FC236}">
                <a16:creationId xmlns:a16="http://schemas.microsoft.com/office/drawing/2014/main" id="{DBA2BDB2-C4AB-1DDD-18F0-09CF7D2ECAF1}"/>
              </a:ext>
            </a:extLst>
          </p:cNvPr>
          <p:cNvGrpSpPr/>
          <p:nvPr/>
        </p:nvGrpSpPr>
        <p:grpSpPr>
          <a:xfrm>
            <a:off x="524536" y="1800394"/>
            <a:ext cx="2360996" cy="1800200"/>
            <a:chOff x="524536" y="1268760"/>
            <a:chExt cx="2360996" cy="1800200"/>
          </a:xfrm>
        </p:grpSpPr>
        <p:sp>
          <p:nvSpPr>
            <p:cNvPr id="21" name="Rectangle: Rounded Corners 20">
              <a:extLst>
                <a:ext uri="{FF2B5EF4-FFF2-40B4-BE49-F238E27FC236}">
                  <a16:creationId xmlns:a16="http://schemas.microsoft.com/office/drawing/2014/main" id="{383566E0-F33E-0AFB-249C-4BE82AFE93BA}"/>
                </a:ext>
              </a:extLst>
            </p:cNvPr>
            <p:cNvSpPr/>
            <p:nvPr/>
          </p:nvSpPr>
          <p:spPr>
            <a:xfrm>
              <a:off x="524536" y="1268760"/>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grpSp>
          <p:nvGrpSpPr>
            <p:cNvPr id="8" name="Group 7">
              <a:extLst>
                <a:ext uri="{FF2B5EF4-FFF2-40B4-BE49-F238E27FC236}">
                  <a16:creationId xmlns:a16="http://schemas.microsoft.com/office/drawing/2014/main" id="{966BD0C6-6874-27A3-E660-EC15E77C4225}"/>
                </a:ext>
              </a:extLst>
            </p:cNvPr>
            <p:cNvGrpSpPr/>
            <p:nvPr/>
          </p:nvGrpSpPr>
          <p:grpSpPr>
            <a:xfrm>
              <a:off x="524536" y="1369724"/>
              <a:ext cx="2360996" cy="1552818"/>
              <a:chOff x="524536" y="2060848"/>
              <a:chExt cx="2360996" cy="1552818"/>
            </a:xfrm>
          </p:grpSpPr>
          <p:sp>
            <p:nvSpPr>
              <p:cNvPr id="5" name="TextBox 4">
                <a:extLst>
                  <a:ext uri="{FF2B5EF4-FFF2-40B4-BE49-F238E27FC236}">
                    <a16:creationId xmlns:a16="http://schemas.microsoft.com/office/drawing/2014/main" id="{7167B8B5-5160-C6E3-62A7-E537F10EBADF}"/>
                  </a:ext>
                </a:extLst>
              </p:cNvPr>
              <p:cNvSpPr txBox="1"/>
              <p:nvPr/>
            </p:nvSpPr>
            <p:spPr>
              <a:xfrm>
                <a:off x="1199456" y="2060848"/>
                <a:ext cx="1224136" cy="830997"/>
              </a:xfrm>
              <a:prstGeom prst="rect">
                <a:avLst/>
              </a:prstGeom>
              <a:noFill/>
            </p:spPr>
            <p:txBody>
              <a:bodyPr wrap="square">
                <a:spAutoFit/>
              </a:bodyPr>
              <a:lstStyle/>
              <a:p>
                <a:r>
                  <a:rPr lang="en-ZA" sz="4800" dirty="0"/>
                  <a:t>💼</a:t>
                </a:r>
              </a:p>
            </p:txBody>
          </p:sp>
          <p:sp>
            <p:nvSpPr>
              <p:cNvPr id="7" name="TextBox 6">
                <a:extLst>
                  <a:ext uri="{FF2B5EF4-FFF2-40B4-BE49-F238E27FC236}">
                    <a16:creationId xmlns:a16="http://schemas.microsoft.com/office/drawing/2014/main" id="{3A609C55-E5EB-940F-18B2-8F6164B01941}"/>
                  </a:ext>
                </a:extLst>
              </p:cNvPr>
              <p:cNvSpPr txBox="1"/>
              <p:nvPr/>
            </p:nvSpPr>
            <p:spPr>
              <a:xfrm>
                <a:off x="524536" y="2782669"/>
                <a:ext cx="2360996" cy="830997"/>
              </a:xfrm>
              <a:prstGeom prst="rect">
                <a:avLst/>
              </a:prstGeom>
              <a:noFill/>
            </p:spPr>
            <p:txBody>
              <a:bodyPr wrap="square" rtlCol="0">
                <a:spAutoFit/>
              </a:bodyPr>
              <a:lstStyle/>
              <a:p>
                <a:pPr algn="ctr"/>
                <a:r>
                  <a:rPr lang="en-US" sz="2400" dirty="0"/>
                  <a:t>From classroom experience</a:t>
                </a:r>
                <a:endParaRPr lang="en-ZA" sz="2400" dirty="0"/>
              </a:p>
            </p:txBody>
          </p:sp>
        </p:grpSp>
      </p:grpSp>
      <p:grpSp>
        <p:nvGrpSpPr>
          <p:cNvPr id="27" name="Group 26">
            <a:extLst>
              <a:ext uri="{FF2B5EF4-FFF2-40B4-BE49-F238E27FC236}">
                <a16:creationId xmlns:a16="http://schemas.microsoft.com/office/drawing/2014/main" id="{96388E0B-5854-7584-5877-020C649126AE}"/>
              </a:ext>
            </a:extLst>
          </p:cNvPr>
          <p:cNvGrpSpPr/>
          <p:nvPr/>
        </p:nvGrpSpPr>
        <p:grpSpPr>
          <a:xfrm>
            <a:off x="3418767" y="1800394"/>
            <a:ext cx="2360996" cy="1800200"/>
            <a:chOff x="3418767" y="1268760"/>
            <a:chExt cx="2360996" cy="1800200"/>
          </a:xfrm>
        </p:grpSpPr>
        <p:sp>
          <p:nvSpPr>
            <p:cNvPr id="22" name="Rectangle: Rounded Corners 21">
              <a:extLst>
                <a:ext uri="{FF2B5EF4-FFF2-40B4-BE49-F238E27FC236}">
                  <a16:creationId xmlns:a16="http://schemas.microsoft.com/office/drawing/2014/main" id="{F2223866-BE02-ECFE-2C8D-1C2F091BCBB3}"/>
                </a:ext>
              </a:extLst>
            </p:cNvPr>
            <p:cNvSpPr/>
            <p:nvPr/>
          </p:nvSpPr>
          <p:spPr>
            <a:xfrm>
              <a:off x="3418767" y="1268760"/>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grpSp>
          <p:nvGrpSpPr>
            <p:cNvPr id="9" name="Group 8">
              <a:extLst>
                <a:ext uri="{FF2B5EF4-FFF2-40B4-BE49-F238E27FC236}">
                  <a16:creationId xmlns:a16="http://schemas.microsoft.com/office/drawing/2014/main" id="{C0C2E6C5-5F1F-DC2D-9D27-3D22B74F7B27}"/>
                </a:ext>
              </a:extLst>
            </p:cNvPr>
            <p:cNvGrpSpPr/>
            <p:nvPr/>
          </p:nvGrpSpPr>
          <p:grpSpPr>
            <a:xfrm>
              <a:off x="3647728" y="1407469"/>
              <a:ext cx="1800200" cy="1183486"/>
              <a:chOff x="767408" y="2060848"/>
              <a:chExt cx="1800200" cy="1183486"/>
            </a:xfrm>
          </p:grpSpPr>
          <p:sp>
            <p:nvSpPr>
              <p:cNvPr id="10" name="TextBox 9">
                <a:extLst>
                  <a:ext uri="{FF2B5EF4-FFF2-40B4-BE49-F238E27FC236}">
                    <a16:creationId xmlns:a16="http://schemas.microsoft.com/office/drawing/2014/main" id="{8CD03F98-483C-E9D8-DC91-306CF01ACB78}"/>
                  </a:ext>
                </a:extLst>
              </p:cNvPr>
              <p:cNvSpPr txBox="1"/>
              <p:nvPr/>
            </p:nvSpPr>
            <p:spPr>
              <a:xfrm>
                <a:off x="1199456" y="2060848"/>
                <a:ext cx="1224136" cy="830997"/>
              </a:xfrm>
              <a:prstGeom prst="rect">
                <a:avLst/>
              </a:prstGeom>
              <a:noFill/>
            </p:spPr>
            <p:txBody>
              <a:bodyPr wrap="square">
                <a:spAutoFit/>
              </a:bodyPr>
              <a:lstStyle/>
              <a:p>
                <a:r>
                  <a:rPr lang="en-ZA" sz="4800" dirty="0"/>
                  <a:t>💡</a:t>
                </a:r>
              </a:p>
            </p:txBody>
          </p:sp>
          <p:sp>
            <p:nvSpPr>
              <p:cNvPr id="11" name="TextBox 10">
                <a:extLst>
                  <a:ext uri="{FF2B5EF4-FFF2-40B4-BE49-F238E27FC236}">
                    <a16:creationId xmlns:a16="http://schemas.microsoft.com/office/drawing/2014/main" id="{CD275EA7-3EA6-C333-3D4E-6D4608FA4618}"/>
                  </a:ext>
                </a:extLst>
              </p:cNvPr>
              <p:cNvSpPr txBox="1"/>
              <p:nvPr/>
            </p:nvSpPr>
            <p:spPr>
              <a:xfrm>
                <a:off x="767408" y="2782669"/>
                <a:ext cx="1800200" cy="461665"/>
              </a:xfrm>
              <a:prstGeom prst="rect">
                <a:avLst/>
              </a:prstGeom>
              <a:noFill/>
            </p:spPr>
            <p:txBody>
              <a:bodyPr wrap="square" rtlCol="0">
                <a:spAutoFit/>
              </a:bodyPr>
              <a:lstStyle/>
              <a:p>
                <a:pPr algn="ctr"/>
                <a:r>
                  <a:rPr lang="en-US" sz="2400" dirty="0"/>
                  <a:t>Teacher idea</a:t>
                </a:r>
                <a:endParaRPr lang="en-ZA" sz="2400" dirty="0"/>
              </a:p>
            </p:txBody>
          </p:sp>
        </p:grpSp>
      </p:grpSp>
      <p:grpSp>
        <p:nvGrpSpPr>
          <p:cNvPr id="28" name="Group 27">
            <a:extLst>
              <a:ext uri="{FF2B5EF4-FFF2-40B4-BE49-F238E27FC236}">
                <a16:creationId xmlns:a16="http://schemas.microsoft.com/office/drawing/2014/main" id="{B319E8E9-CEE0-A79B-FA2A-4A6BB734B60C}"/>
              </a:ext>
            </a:extLst>
          </p:cNvPr>
          <p:cNvGrpSpPr/>
          <p:nvPr/>
        </p:nvGrpSpPr>
        <p:grpSpPr>
          <a:xfrm>
            <a:off x="6323809" y="1800394"/>
            <a:ext cx="2360996" cy="1800200"/>
            <a:chOff x="6323809" y="1268760"/>
            <a:chExt cx="2360996" cy="1800200"/>
          </a:xfrm>
        </p:grpSpPr>
        <p:sp>
          <p:nvSpPr>
            <p:cNvPr id="23" name="Rectangle: Rounded Corners 22">
              <a:extLst>
                <a:ext uri="{FF2B5EF4-FFF2-40B4-BE49-F238E27FC236}">
                  <a16:creationId xmlns:a16="http://schemas.microsoft.com/office/drawing/2014/main" id="{9FF8AA83-8852-AA69-1E4F-4FB3EDF3F7C8}"/>
                </a:ext>
              </a:extLst>
            </p:cNvPr>
            <p:cNvSpPr/>
            <p:nvPr/>
          </p:nvSpPr>
          <p:spPr>
            <a:xfrm>
              <a:off x="6323809" y="1268760"/>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grpSp>
          <p:nvGrpSpPr>
            <p:cNvPr id="12" name="Group 11">
              <a:extLst>
                <a:ext uri="{FF2B5EF4-FFF2-40B4-BE49-F238E27FC236}">
                  <a16:creationId xmlns:a16="http://schemas.microsoft.com/office/drawing/2014/main" id="{A988C025-271D-FD3F-74EC-A34EFF8E5CA8}"/>
                </a:ext>
              </a:extLst>
            </p:cNvPr>
            <p:cNvGrpSpPr/>
            <p:nvPr/>
          </p:nvGrpSpPr>
          <p:grpSpPr>
            <a:xfrm>
              <a:off x="6422784" y="1407469"/>
              <a:ext cx="2118124" cy="1183486"/>
              <a:chOff x="662144" y="2060848"/>
              <a:chExt cx="2118124" cy="1183486"/>
            </a:xfrm>
          </p:grpSpPr>
          <p:sp>
            <p:nvSpPr>
              <p:cNvPr id="13" name="TextBox 12">
                <a:extLst>
                  <a:ext uri="{FF2B5EF4-FFF2-40B4-BE49-F238E27FC236}">
                    <a16:creationId xmlns:a16="http://schemas.microsoft.com/office/drawing/2014/main" id="{D7687E64-B808-02BB-691C-B343EABDCD60}"/>
                  </a:ext>
                </a:extLst>
              </p:cNvPr>
              <p:cNvSpPr txBox="1"/>
              <p:nvPr/>
            </p:nvSpPr>
            <p:spPr>
              <a:xfrm>
                <a:off x="1199456" y="2060848"/>
                <a:ext cx="1224136" cy="830997"/>
              </a:xfrm>
              <a:prstGeom prst="rect">
                <a:avLst/>
              </a:prstGeom>
              <a:noFill/>
            </p:spPr>
            <p:txBody>
              <a:bodyPr wrap="square">
                <a:spAutoFit/>
              </a:bodyPr>
              <a:lstStyle/>
              <a:p>
                <a:r>
                  <a:rPr lang="en-ZA" sz="4800" dirty="0"/>
                  <a:t>🤖</a:t>
                </a:r>
              </a:p>
            </p:txBody>
          </p:sp>
          <p:sp>
            <p:nvSpPr>
              <p:cNvPr id="14" name="TextBox 13">
                <a:extLst>
                  <a:ext uri="{FF2B5EF4-FFF2-40B4-BE49-F238E27FC236}">
                    <a16:creationId xmlns:a16="http://schemas.microsoft.com/office/drawing/2014/main" id="{C43A7055-9F2A-1DA7-F6EE-0A3112C26AF7}"/>
                  </a:ext>
                </a:extLst>
              </p:cNvPr>
              <p:cNvSpPr txBox="1"/>
              <p:nvPr/>
            </p:nvSpPr>
            <p:spPr>
              <a:xfrm>
                <a:off x="662144" y="2782669"/>
                <a:ext cx="2118124" cy="461665"/>
              </a:xfrm>
              <a:prstGeom prst="rect">
                <a:avLst/>
              </a:prstGeom>
              <a:noFill/>
            </p:spPr>
            <p:txBody>
              <a:bodyPr wrap="square" rtlCol="0">
                <a:spAutoFit/>
              </a:bodyPr>
              <a:lstStyle/>
              <a:p>
                <a:pPr algn="ctr"/>
                <a:r>
                  <a:rPr lang="en-US" sz="2400" dirty="0"/>
                  <a:t>AI builds draft</a:t>
                </a:r>
                <a:endParaRPr lang="en-ZA" sz="2400" dirty="0"/>
              </a:p>
            </p:txBody>
          </p:sp>
        </p:grpSp>
      </p:grpSp>
      <p:grpSp>
        <p:nvGrpSpPr>
          <p:cNvPr id="29" name="Group 28">
            <a:extLst>
              <a:ext uri="{FF2B5EF4-FFF2-40B4-BE49-F238E27FC236}">
                <a16:creationId xmlns:a16="http://schemas.microsoft.com/office/drawing/2014/main" id="{B39662D8-BFC2-E98B-6C9A-1FF3A0D7F7BE}"/>
              </a:ext>
            </a:extLst>
          </p:cNvPr>
          <p:cNvGrpSpPr/>
          <p:nvPr/>
        </p:nvGrpSpPr>
        <p:grpSpPr>
          <a:xfrm>
            <a:off x="9228851" y="1799055"/>
            <a:ext cx="2360996" cy="1800200"/>
            <a:chOff x="9228851" y="1267421"/>
            <a:chExt cx="2360996" cy="1800200"/>
          </a:xfrm>
        </p:grpSpPr>
        <p:sp>
          <p:nvSpPr>
            <p:cNvPr id="24" name="Rectangle: Rounded Corners 23">
              <a:extLst>
                <a:ext uri="{FF2B5EF4-FFF2-40B4-BE49-F238E27FC236}">
                  <a16:creationId xmlns:a16="http://schemas.microsoft.com/office/drawing/2014/main" id="{B487BA05-C1B9-D441-076E-F49687D7000C}"/>
                </a:ext>
              </a:extLst>
            </p:cNvPr>
            <p:cNvSpPr/>
            <p:nvPr/>
          </p:nvSpPr>
          <p:spPr>
            <a:xfrm>
              <a:off x="9228851" y="1267421"/>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grpSp>
          <p:nvGrpSpPr>
            <p:cNvPr id="15" name="Group 14">
              <a:extLst>
                <a:ext uri="{FF2B5EF4-FFF2-40B4-BE49-F238E27FC236}">
                  <a16:creationId xmlns:a16="http://schemas.microsoft.com/office/drawing/2014/main" id="{60A383BB-1CC1-139C-43D7-21D003486F14}"/>
                </a:ext>
              </a:extLst>
            </p:cNvPr>
            <p:cNvGrpSpPr/>
            <p:nvPr/>
          </p:nvGrpSpPr>
          <p:grpSpPr>
            <a:xfrm>
              <a:off x="9242141" y="1407469"/>
              <a:ext cx="2261308" cy="1183486"/>
              <a:chOff x="572121" y="2060848"/>
              <a:chExt cx="2261308" cy="1183486"/>
            </a:xfrm>
          </p:grpSpPr>
          <p:sp>
            <p:nvSpPr>
              <p:cNvPr id="16" name="TextBox 15">
                <a:extLst>
                  <a:ext uri="{FF2B5EF4-FFF2-40B4-BE49-F238E27FC236}">
                    <a16:creationId xmlns:a16="http://schemas.microsoft.com/office/drawing/2014/main" id="{785E66AF-C7C7-1089-EF13-E80EA9C3397E}"/>
                  </a:ext>
                </a:extLst>
              </p:cNvPr>
              <p:cNvSpPr txBox="1"/>
              <p:nvPr/>
            </p:nvSpPr>
            <p:spPr>
              <a:xfrm>
                <a:off x="1199456" y="2060848"/>
                <a:ext cx="1224136" cy="830997"/>
              </a:xfrm>
              <a:prstGeom prst="rect">
                <a:avLst/>
              </a:prstGeom>
              <a:noFill/>
            </p:spPr>
            <p:txBody>
              <a:bodyPr wrap="square">
                <a:spAutoFit/>
              </a:bodyPr>
              <a:lstStyle/>
              <a:p>
                <a:r>
                  <a:rPr lang="en-ZA" sz="4800" dirty="0"/>
                  <a:t>✅️</a:t>
                </a:r>
              </a:p>
            </p:txBody>
          </p:sp>
          <p:sp>
            <p:nvSpPr>
              <p:cNvPr id="17" name="TextBox 16">
                <a:extLst>
                  <a:ext uri="{FF2B5EF4-FFF2-40B4-BE49-F238E27FC236}">
                    <a16:creationId xmlns:a16="http://schemas.microsoft.com/office/drawing/2014/main" id="{68B2ADE1-C8BB-F899-7E99-BAB546B649D3}"/>
                  </a:ext>
                </a:extLst>
              </p:cNvPr>
              <p:cNvSpPr txBox="1"/>
              <p:nvPr/>
            </p:nvSpPr>
            <p:spPr>
              <a:xfrm>
                <a:off x="572121" y="2782669"/>
                <a:ext cx="2261308" cy="461665"/>
              </a:xfrm>
              <a:prstGeom prst="rect">
                <a:avLst/>
              </a:prstGeom>
              <a:noFill/>
            </p:spPr>
            <p:txBody>
              <a:bodyPr wrap="square" rtlCol="0">
                <a:spAutoFit/>
              </a:bodyPr>
              <a:lstStyle/>
              <a:p>
                <a:pPr algn="ctr"/>
                <a:r>
                  <a:rPr lang="en-ZA" sz="2400" dirty="0"/>
                  <a:t>Teacher reviews</a:t>
                </a:r>
              </a:p>
            </p:txBody>
          </p:sp>
        </p:grpSp>
      </p:grpSp>
      <p:grpSp>
        <p:nvGrpSpPr>
          <p:cNvPr id="30" name="Group 29">
            <a:extLst>
              <a:ext uri="{FF2B5EF4-FFF2-40B4-BE49-F238E27FC236}">
                <a16:creationId xmlns:a16="http://schemas.microsoft.com/office/drawing/2014/main" id="{031C373E-44A0-AFE1-675C-376291010ED1}"/>
              </a:ext>
            </a:extLst>
          </p:cNvPr>
          <p:cNvGrpSpPr/>
          <p:nvPr/>
        </p:nvGrpSpPr>
        <p:grpSpPr>
          <a:xfrm>
            <a:off x="4866364" y="4194341"/>
            <a:ext cx="2408276" cy="1800200"/>
            <a:chOff x="4915502" y="3290562"/>
            <a:chExt cx="2360996" cy="1800200"/>
          </a:xfrm>
        </p:grpSpPr>
        <p:sp>
          <p:nvSpPr>
            <p:cNvPr id="25" name="Rectangle: Rounded Corners 24">
              <a:extLst>
                <a:ext uri="{FF2B5EF4-FFF2-40B4-BE49-F238E27FC236}">
                  <a16:creationId xmlns:a16="http://schemas.microsoft.com/office/drawing/2014/main" id="{38F723E8-96D1-0D37-14E1-C52FD2061EA4}"/>
                </a:ext>
              </a:extLst>
            </p:cNvPr>
            <p:cNvSpPr/>
            <p:nvPr/>
          </p:nvSpPr>
          <p:spPr>
            <a:xfrm>
              <a:off x="4915502" y="3290562"/>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grpSp>
          <p:nvGrpSpPr>
            <p:cNvPr id="18" name="Group 17">
              <a:extLst>
                <a:ext uri="{FF2B5EF4-FFF2-40B4-BE49-F238E27FC236}">
                  <a16:creationId xmlns:a16="http://schemas.microsoft.com/office/drawing/2014/main" id="{E38CAA2B-B737-36C7-D145-56A1C2B01579}"/>
                </a:ext>
              </a:extLst>
            </p:cNvPr>
            <p:cNvGrpSpPr/>
            <p:nvPr/>
          </p:nvGrpSpPr>
          <p:grpSpPr>
            <a:xfrm>
              <a:off x="4941173" y="3327581"/>
              <a:ext cx="2314646" cy="1566497"/>
              <a:chOff x="512681" y="2060848"/>
              <a:chExt cx="2314646" cy="1566497"/>
            </a:xfrm>
          </p:grpSpPr>
          <p:sp>
            <p:nvSpPr>
              <p:cNvPr id="19" name="TextBox 18">
                <a:extLst>
                  <a:ext uri="{FF2B5EF4-FFF2-40B4-BE49-F238E27FC236}">
                    <a16:creationId xmlns:a16="http://schemas.microsoft.com/office/drawing/2014/main" id="{01617283-2BCD-A0AF-7649-07FF76F4E269}"/>
                  </a:ext>
                </a:extLst>
              </p:cNvPr>
              <p:cNvSpPr txBox="1"/>
              <p:nvPr/>
            </p:nvSpPr>
            <p:spPr>
              <a:xfrm>
                <a:off x="1199456" y="2060848"/>
                <a:ext cx="1224136" cy="830997"/>
              </a:xfrm>
              <a:prstGeom prst="rect">
                <a:avLst/>
              </a:prstGeom>
              <a:noFill/>
            </p:spPr>
            <p:txBody>
              <a:bodyPr wrap="square">
                <a:spAutoFit/>
              </a:bodyPr>
              <a:lstStyle/>
              <a:p>
                <a:r>
                  <a:rPr lang="en-ZA" sz="4800" dirty="0"/>
                  <a:t>🚀</a:t>
                </a:r>
              </a:p>
            </p:txBody>
          </p:sp>
          <p:sp>
            <p:nvSpPr>
              <p:cNvPr id="20" name="TextBox 19">
                <a:extLst>
                  <a:ext uri="{FF2B5EF4-FFF2-40B4-BE49-F238E27FC236}">
                    <a16:creationId xmlns:a16="http://schemas.microsoft.com/office/drawing/2014/main" id="{C5ED45DD-4260-BBB1-84AA-CCDE59BC5425}"/>
                  </a:ext>
                </a:extLst>
              </p:cNvPr>
              <p:cNvSpPr txBox="1"/>
              <p:nvPr/>
            </p:nvSpPr>
            <p:spPr>
              <a:xfrm>
                <a:off x="512681" y="2796348"/>
                <a:ext cx="2314646" cy="830997"/>
              </a:xfrm>
              <a:prstGeom prst="rect">
                <a:avLst/>
              </a:prstGeom>
              <a:noFill/>
            </p:spPr>
            <p:txBody>
              <a:bodyPr wrap="square" rtlCol="0">
                <a:spAutoFit/>
              </a:bodyPr>
              <a:lstStyle/>
              <a:p>
                <a:pPr algn="ctr"/>
                <a:r>
                  <a:rPr lang="en-ZA" sz="2400" dirty="0"/>
                  <a:t>Publish/play offline</a:t>
                </a:r>
              </a:p>
            </p:txBody>
          </p:sp>
        </p:grpSp>
      </p:grpSp>
      <p:cxnSp>
        <p:nvCxnSpPr>
          <p:cNvPr id="32" name="Straight Arrow Connector 31">
            <a:extLst>
              <a:ext uri="{FF2B5EF4-FFF2-40B4-BE49-F238E27FC236}">
                <a16:creationId xmlns:a16="http://schemas.microsoft.com/office/drawing/2014/main" id="{828D2F00-9123-69F4-976B-DD14F6057331}"/>
              </a:ext>
            </a:extLst>
          </p:cNvPr>
          <p:cNvCxnSpPr>
            <a:stCxn id="21" idx="3"/>
            <a:endCxn id="22" idx="1"/>
          </p:cNvCxnSpPr>
          <p:nvPr/>
        </p:nvCxnSpPr>
        <p:spPr>
          <a:xfrm>
            <a:off x="2885532" y="2700494"/>
            <a:ext cx="5332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D1612AB-A3B4-DF5B-5EEA-838570F50EC1}"/>
              </a:ext>
            </a:extLst>
          </p:cNvPr>
          <p:cNvCxnSpPr>
            <a:cxnSpLocks/>
            <a:stCxn id="22" idx="3"/>
            <a:endCxn id="23" idx="1"/>
          </p:cNvCxnSpPr>
          <p:nvPr/>
        </p:nvCxnSpPr>
        <p:spPr>
          <a:xfrm>
            <a:off x="5779763" y="2700494"/>
            <a:ext cx="5440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78A4210-ACB1-F92B-9183-E2D9DED7C836}"/>
              </a:ext>
            </a:extLst>
          </p:cNvPr>
          <p:cNvCxnSpPr>
            <a:cxnSpLocks/>
            <a:stCxn id="23" idx="3"/>
            <a:endCxn id="24" idx="1"/>
          </p:cNvCxnSpPr>
          <p:nvPr/>
        </p:nvCxnSpPr>
        <p:spPr>
          <a:xfrm flipV="1">
            <a:off x="8684805" y="2699155"/>
            <a:ext cx="544046" cy="13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6A6B495-9333-7643-47AC-FDD65CA5B17E}"/>
              </a:ext>
            </a:extLst>
          </p:cNvPr>
          <p:cNvCxnSpPr>
            <a:cxnSpLocks/>
            <a:endCxn id="25" idx="1"/>
          </p:cNvCxnSpPr>
          <p:nvPr/>
        </p:nvCxnSpPr>
        <p:spPr>
          <a:xfrm>
            <a:off x="4218046" y="5094441"/>
            <a:ext cx="6483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2FA284-0921-7FB9-D9A9-B6E8C86D1AEB}"/>
              </a:ext>
            </a:extLst>
          </p:cNvPr>
          <p:cNvCxnSpPr>
            <a:cxnSpLocks/>
          </p:cNvCxnSpPr>
          <p:nvPr/>
        </p:nvCxnSpPr>
        <p:spPr>
          <a:xfrm flipV="1">
            <a:off x="4223792" y="3901339"/>
            <a:ext cx="0" cy="11612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A574159-7FEF-6901-53FA-A3336B330FB6}"/>
              </a:ext>
            </a:extLst>
          </p:cNvPr>
          <p:cNvCxnSpPr/>
          <p:nvPr/>
        </p:nvCxnSpPr>
        <p:spPr>
          <a:xfrm>
            <a:off x="4218046" y="3901339"/>
            <a:ext cx="77106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648ECD3-58B3-EBB0-3C08-29E75486ED3C}"/>
              </a:ext>
            </a:extLst>
          </p:cNvPr>
          <p:cNvCxnSpPr>
            <a:cxnSpLocks/>
          </p:cNvCxnSpPr>
          <p:nvPr/>
        </p:nvCxnSpPr>
        <p:spPr>
          <a:xfrm flipV="1">
            <a:off x="11928648" y="2660924"/>
            <a:ext cx="0" cy="12404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CF55A9C-97D4-034B-2578-A66D42320711}"/>
              </a:ext>
            </a:extLst>
          </p:cNvPr>
          <p:cNvCxnSpPr>
            <a:cxnSpLocks/>
            <a:stCxn id="24" idx="3"/>
          </p:cNvCxnSpPr>
          <p:nvPr/>
        </p:nvCxnSpPr>
        <p:spPr>
          <a:xfrm>
            <a:off x="11589847" y="2699155"/>
            <a:ext cx="338801"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6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25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25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25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left)">
                                      <p:cBhvr>
                                        <p:cTn id="38" dur="250"/>
                                        <p:tgtEl>
                                          <p:spTgt spid="54"/>
                                        </p:tgtEl>
                                      </p:cBhvr>
                                    </p:animEffect>
                                  </p:childTnLst>
                                </p:cTn>
                              </p:par>
                            </p:childTnLst>
                          </p:cTn>
                        </p:par>
                        <p:par>
                          <p:cTn id="39" fill="hold">
                            <p:stCondLst>
                              <p:cond delay="750"/>
                            </p:stCondLst>
                            <p:childTnLst>
                              <p:par>
                                <p:cTn id="40" presetID="22" presetClass="entr" presetSubtype="1"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250"/>
                                        <p:tgtEl>
                                          <p:spTgt spid="52"/>
                                        </p:tgtEl>
                                      </p:cBhvr>
                                    </p:animEffect>
                                  </p:childTnLst>
                                </p:cTn>
                              </p:par>
                            </p:childTnLst>
                          </p:cTn>
                        </p:par>
                        <p:par>
                          <p:cTn id="43" fill="hold">
                            <p:stCondLst>
                              <p:cond delay="1000"/>
                            </p:stCondLst>
                            <p:childTnLst>
                              <p:par>
                                <p:cTn id="44" presetID="22" presetClass="entr" presetSubtype="2"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par>
                          <p:cTn id="47" fill="hold">
                            <p:stCondLst>
                              <p:cond delay="1500"/>
                            </p:stCondLst>
                            <p:childTnLst>
                              <p:par>
                                <p:cTn id="48" presetID="22" presetClass="entr" presetSubtype="1"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up)">
                                      <p:cBhvr>
                                        <p:cTn id="50" dur="250"/>
                                        <p:tgtEl>
                                          <p:spTgt spid="48"/>
                                        </p:tgtEl>
                                      </p:cBhvr>
                                    </p:animEffect>
                                  </p:childTnLst>
                                </p:cTn>
                              </p:par>
                            </p:childTnLst>
                          </p:cTn>
                        </p:par>
                        <p:par>
                          <p:cTn id="51" fill="hold">
                            <p:stCondLst>
                              <p:cond delay="1750"/>
                            </p:stCondLst>
                            <p:childTnLst>
                              <p:par>
                                <p:cTn id="52" presetID="22" presetClass="entr" presetSubtype="8"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250"/>
                                        <p:tgtEl>
                                          <p:spTgt spid="44"/>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4CB3-2107-A44B-FB7F-022F0DEA8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F34F8-A10D-DCCD-954A-0B8F303F132D}"/>
              </a:ext>
            </a:extLst>
          </p:cNvPr>
          <p:cNvSpPr>
            <a:spLocks noGrp="1"/>
          </p:cNvSpPr>
          <p:nvPr>
            <p:ph type="title"/>
          </p:nvPr>
        </p:nvSpPr>
        <p:spPr/>
        <p:txBody>
          <a:bodyPr/>
          <a:lstStyle/>
          <a:p>
            <a:pPr algn="l"/>
            <a:r>
              <a:rPr lang="en-ZA" dirty="0"/>
              <a:t>🏫From idea to classroom usage</a:t>
            </a:r>
          </a:p>
        </p:txBody>
      </p:sp>
      <p:grpSp>
        <p:nvGrpSpPr>
          <p:cNvPr id="26" name="Group 25">
            <a:extLst>
              <a:ext uri="{FF2B5EF4-FFF2-40B4-BE49-F238E27FC236}">
                <a16:creationId xmlns:a16="http://schemas.microsoft.com/office/drawing/2014/main" id="{DD913B7E-28FF-4A2E-31AA-9F0C2494F393}"/>
              </a:ext>
            </a:extLst>
          </p:cNvPr>
          <p:cNvGrpSpPr/>
          <p:nvPr/>
        </p:nvGrpSpPr>
        <p:grpSpPr>
          <a:xfrm>
            <a:off x="524536" y="2821106"/>
            <a:ext cx="2360996" cy="1800200"/>
            <a:chOff x="524536" y="1268760"/>
            <a:chExt cx="2360996" cy="1800200"/>
          </a:xfrm>
        </p:grpSpPr>
        <p:sp>
          <p:nvSpPr>
            <p:cNvPr id="21" name="Rectangle: Rounded Corners 20">
              <a:extLst>
                <a:ext uri="{FF2B5EF4-FFF2-40B4-BE49-F238E27FC236}">
                  <a16:creationId xmlns:a16="http://schemas.microsoft.com/office/drawing/2014/main" id="{E3E5FCE0-C2BF-694B-59B6-0220EF1B9736}"/>
                </a:ext>
              </a:extLst>
            </p:cNvPr>
            <p:cNvSpPr/>
            <p:nvPr/>
          </p:nvSpPr>
          <p:spPr>
            <a:xfrm>
              <a:off x="524536" y="1268760"/>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sp>
          <p:nvSpPr>
            <p:cNvPr id="5" name="TextBox 4">
              <a:extLst>
                <a:ext uri="{FF2B5EF4-FFF2-40B4-BE49-F238E27FC236}">
                  <a16:creationId xmlns:a16="http://schemas.microsoft.com/office/drawing/2014/main" id="{ED878246-3CB0-C987-151D-057BBFC8E91A}"/>
                </a:ext>
              </a:extLst>
            </p:cNvPr>
            <p:cNvSpPr txBox="1"/>
            <p:nvPr/>
          </p:nvSpPr>
          <p:spPr>
            <a:xfrm>
              <a:off x="609599" y="1369724"/>
              <a:ext cx="2176957" cy="1692771"/>
            </a:xfrm>
            <a:prstGeom prst="rect">
              <a:avLst/>
            </a:prstGeom>
            <a:noFill/>
          </p:spPr>
          <p:txBody>
            <a:bodyPr wrap="square">
              <a:spAutoFit/>
            </a:bodyPr>
            <a:lstStyle/>
            <a:p>
              <a:r>
                <a:rPr lang="en-ZA" sz="2800" dirty="0"/>
                <a:t>🕓 </a:t>
              </a:r>
              <a:r>
                <a:rPr lang="en-ZA" sz="2400" dirty="0"/>
                <a:t>Build time</a:t>
              </a:r>
            </a:p>
            <a:p>
              <a:r>
                <a:rPr lang="en-ZA" sz="3200" b="1" dirty="0"/>
                <a:t>15-30 min</a:t>
              </a:r>
            </a:p>
            <a:p>
              <a:r>
                <a:rPr lang="en-ZA" sz="2000" dirty="0"/>
                <a:t>From prompt to playable</a:t>
              </a:r>
              <a:endParaRPr lang="en-ZA" dirty="0"/>
            </a:p>
          </p:txBody>
        </p:sp>
      </p:grpSp>
      <p:grpSp>
        <p:nvGrpSpPr>
          <p:cNvPr id="27" name="Group 26">
            <a:extLst>
              <a:ext uri="{FF2B5EF4-FFF2-40B4-BE49-F238E27FC236}">
                <a16:creationId xmlns:a16="http://schemas.microsoft.com/office/drawing/2014/main" id="{9C70472B-9FC1-05BE-6819-FE7FC5C79BC4}"/>
              </a:ext>
            </a:extLst>
          </p:cNvPr>
          <p:cNvGrpSpPr/>
          <p:nvPr/>
        </p:nvGrpSpPr>
        <p:grpSpPr>
          <a:xfrm>
            <a:off x="3418767" y="2821106"/>
            <a:ext cx="2360996" cy="1800200"/>
            <a:chOff x="3418767" y="1268760"/>
            <a:chExt cx="2360996" cy="1800200"/>
          </a:xfrm>
        </p:grpSpPr>
        <p:sp>
          <p:nvSpPr>
            <p:cNvPr id="22" name="Rectangle: Rounded Corners 21">
              <a:extLst>
                <a:ext uri="{FF2B5EF4-FFF2-40B4-BE49-F238E27FC236}">
                  <a16:creationId xmlns:a16="http://schemas.microsoft.com/office/drawing/2014/main" id="{E7DF6C68-5ED2-D284-DAD6-2B3EC560BDE7}"/>
                </a:ext>
              </a:extLst>
            </p:cNvPr>
            <p:cNvSpPr/>
            <p:nvPr/>
          </p:nvSpPr>
          <p:spPr>
            <a:xfrm>
              <a:off x="3418767" y="1268760"/>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sp>
          <p:nvSpPr>
            <p:cNvPr id="10" name="TextBox 9">
              <a:extLst>
                <a:ext uri="{FF2B5EF4-FFF2-40B4-BE49-F238E27FC236}">
                  <a16:creationId xmlns:a16="http://schemas.microsoft.com/office/drawing/2014/main" id="{FC939F45-9E6B-7C54-7733-2C7983FE53C4}"/>
                </a:ext>
              </a:extLst>
            </p:cNvPr>
            <p:cNvSpPr txBox="1"/>
            <p:nvPr/>
          </p:nvSpPr>
          <p:spPr>
            <a:xfrm>
              <a:off x="3472109" y="1333038"/>
              <a:ext cx="2263787" cy="1692771"/>
            </a:xfrm>
            <a:prstGeom prst="rect">
              <a:avLst/>
            </a:prstGeom>
            <a:noFill/>
          </p:spPr>
          <p:txBody>
            <a:bodyPr wrap="square">
              <a:spAutoFit/>
            </a:bodyPr>
            <a:lstStyle/>
            <a:p>
              <a:r>
                <a:rPr lang="en-ZA" sz="3200" dirty="0"/>
                <a:t>🛡️</a:t>
              </a:r>
              <a:r>
                <a:rPr lang="en-ZA" sz="2400" dirty="0"/>
                <a:t>Quality gate</a:t>
              </a:r>
            </a:p>
            <a:p>
              <a:r>
                <a:rPr lang="en-ZA" sz="3200" b="1" dirty="0"/>
                <a:t>Teacher</a:t>
              </a:r>
            </a:p>
            <a:p>
              <a:r>
                <a:rPr lang="en-ZA" sz="2000" dirty="0"/>
                <a:t>Human in the loop required</a:t>
              </a:r>
              <a:endParaRPr lang="en-ZA" dirty="0"/>
            </a:p>
          </p:txBody>
        </p:sp>
      </p:grpSp>
      <p:grpSp>
        <p:nvGrpSpPr>
          <p:cNvPr id="28" name="Group 27">
            <a:extLst>
              <a:ext uri="{FF2B5EF4-FFF2-40B4-BE49-F238E27FC236}">
                <a16:creationId xmlns:a16="http://schemas.microsoft.com/office/drawing/2014/main" id="{18F9067D-67D4-2637-9976-512A319C8B90}"/>
              </a:ext>
            </a:extLst>
          </p:cNvPr>
          <p:cNvGrpSpPr/>
          <p:nvPr/>
        </p:nvGrpSpPr>
        <p:grpSpPr>
          <a:xfrm>
            <a:off x="6323809" y="2821106"/>
            <a:ext cx="2360996" cy="1800200"/>
            <a:chOff x="6323809" y="1268760"/>
            <a:chExt cx="2360996" cy="1800200"/>
          </a:xfrm>
        </p:grpSpPr>
        <p:sp>
          <p:nvSpPr>
            <p:cNvPr id="23" name="Rectangle: Rounded Corners 22">
              <a:extLst>
                <a:ext uri="{FF2B5EF4-FFF2-40B4-BE49-F238E27FC236}">
                  <a16:creationId xmlns:a16="http://schemas.microsoft.com/office/drawing/2014/main" id="{5912C5A8-ECBE-AEF1-0B0D-14A7C61978E1}"/>
                </a:ext>
              </a:extLst>
            </p:cNvPr>
            <p:cNvSpPr/>
            <p:nvPr/>
          </p:nvSpPr>
          <p:spPr>
            <a:xfrm>
              <a:off x="6323809" y="1268760"/>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sp>
          <p:nvSpPr>
            <p:cNvPr id="13" name="TextBox 12">
              <a:extLst>
                <a:ext uri="{FF2B5EF4-FFF2-40B4-BE49-F238E27FC236}">
                  <a16:creationId xmlns:a16="http://schemas.microsoft.com/office/drawing/2014/main" id="{35E28B1F-CBA1-6C6B-B903-B0F2D3553B33}"/>
                </a:ext>
              </a:extLst>
            </p:cNvPr>
            <p:cNvSpPr txBox="1"/>
            <p:nvPr/>
          </p:nvSpPr>
          <p:spPr>
            <a:xfrm>
              <a:off x="6420387" y="1300852"/>
              <a:ext cx="2178019" cy="1446550"/>
            </a:xfrm>
            <a:prstGeom prst="rect">
              <a:avLst/>
            </a:prstGeom>
            <a:noFill/>
          </p:spPr>
          <p:txBody>
            <a:bodyPr wrap="square">
              <a:spAutoFit/>
            </a:bodyPr>
            <a:lstStyle/>
            <a:p>
              <a:r>
                <a:rPr lang="en-ZA" sz="3200" dirty="0"/>
                <a:t>🗐</a:t>
              </a:r>
              <a:r>
                <a:rPr lang="en-ZA" sz="3600" dirty="0"/>
                <a:t> </a:t>
              </a:r>
              <a:r>
                <a:rPr lang="en-ZA" sz="2400" dirty="0"/>
                <a:t>Reuse</a:t>
              </a:r>
            </a:p>
            <a:p>
              <a:r>
                <a:rPr lang="en-ZA" sz="3200" b="1" dirty="0"/>
                <a:t>Template</a:t>
              </a:r>
            </a:p>
            <a:p>
              <a:r>
                <a:rPr lang="en-ZA" sz="2000" dirty="0"/>
                <a:t>Clone and repeat</a:t>
              </a:r>
              <a:endParaRPr lang="en-ZA" sz="3200" dirty="0"/>
            </a:p>
          </p:txBody>
        </p:sp>
      </p:grpSp>
      <p:grpSp>
        <p:nvGrpSpPr>
          <p:cNvPr id="29" name="Group 28">
            <a:extLst>
              <a:ext uri="{FF2B5EF4-FFF2-40B4-BE49-F238E27FC236}">
                <a16:creationId xmlns:a16="http://schemas.microsoft.com/office/drawing/2014/main" id="{AD9A4E99-D4F9-D7CC-775B-2BCC0E3C7AE4}"/>
              </a:ext>
            </a:extLst>
          </p:cNvPr>
          <p:cNvGrpSpPr/>
          <p:nvPr/>
        </p:nvGrpSpPr>
        <p:grpSpPr>
          <a:xfrm>
            <a:off x="9228851" y="2819767"/>
            <a:ext cx="2360996" cy="1800200"/>
            <a:chOff x="9228851" y="1267421"/>
            <a:chExt cx="2360996" cy="1800200"/>
          </a:xfrm>
        </p:grpSpPr>
        <p:sp>
          <p:nvSpPr>
            <p:cNvPr id="24" name="Rectangle: Rounded Corners 23">
              <a:extLst>
                <a:ext uri="{FF2B5EF4-FFF2-40B4-BE49-F238E27FC236}">
                  <a16:creationId xmlns:a16="http://schemas.microsoft.com/office/drawing/2014/main" id="{35E2F1CC-83DA-FFCE-DE50-BD50D02F9EBA}"/>
                </a:ext>
              </a:extLst>
            </p:cNvPr>
            <p:cNvSpPr/>
            <p:nvPr/>
          </p:nvSpPr>
          <p:spPr>
            <a:xfrm>
              <a:off x="9228851" y="1267421"/>
              <a:ext cx="236099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ZA"/>
            </a:p>
          </p:txBody>
        </p:sp>
        <p:sp>
          <p:nvSpPr>
            <p:cNvPr id="16" name="TextBox 15">
              <a:extLst>
                <a:ext uri="{FF2B5EF4-FFF2-40B4-BE49-F238E27FC236}">
                  <a16:creationId xmlns:a16="http://schemas.microsoft.com/office/drawing/2014/main" id="{2D94B0A5-D866-41FA-5080-7F3CE63DEC6F}"/>
                </a:ext>
              </a:extLst>
            </p:cNvPr>
            <p:cNvSpPr txBox="1"/>
            <p:nvPr/>
          </p:nvSpPr>
          <p:spPr>
            <a:xfrm>
              <a:off x="9303282" y="1300852"/>
              <a:ext cx="1851471" cy="1446550"/>
            </a:xfrm>
            <a:prstGeom prst="rect">
              <a:avLst/>
            </a:prstGeom>
            <a:noFill/>
          </p:spPr>
          <p:txBody>
            <a:bodyPr wrap="square">
              <a:spAutoFit/>
            </a:bodyPr>
            <a:lstStyle/>
            <a:p>
              <a:r>
                <a:rPr lang="en-ZA" sz="3200" dirty="0"/>
                <a:t>💻 </a:t>
              </a:r>
              <a:r>
                <a:rPr lang="en-ZA" sz="2400" dirty="0"/>
                <a:t>Delivery</a:t>
              </a:r>
            </a:p>
            <a:p>
              <a:r>
                <a:rPr lang="en-ZA" sz="2800" b="1" dirty="0"/>
                <a:t>Offline</a:t>
              </a:r>
            </a:p>
            <a:p>
              <a:r>
                <a:rPr lang="en-ZA" sz="2800" b="1" dirty="0"/>
                <a:t>DBECloud</a:t>
              </a:r>
              <a:endParaRPr lang="en-ZA" sz="3600" b="1" dirty="0"/>
            </a:p>
          </p:txBody>
        </p:sp>
      </p:grpSp>
      <p:cxnSp>
        <p:nvCxnSpPr>
          <p:cNvPr id="32" name="Straight Arrow Connector 31">
            <a:extLst>
              <a:ext uri="{FF2B5EF4-FFF2-40B4-BE49-F238E27FC236}">
                <a16:creationId xmlns:a16="http://schemas.microsoft.com/office/drawing/2014/main" id="{36370F7B-7761-838F-C971-C6329D7C613A}"/>
              </a:ext>
            </a:extLst>
          </p:cNvPr>
          <p:cNvCxnSpPr>
            <a:stCxn id="21" idx="3"/>
            <a:endCxn id="22" idx="1"/>
          </p:cNvCxnSpPr>
          <p:nvPr/>
        </p:nvCxnSpPr>
        <p:spPr>
          <a:xfrm>
            <a:off x="2885532" y="3721206"/>
            <a:ext cx="5332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E44BB9-9D49-77AB-8900-D0C4785F7791}"/>
              </a:ext>
            </a:extLst>
          </p:cNvPr>
          <p:cNvCxnSpPr>
            <a:cxnSpLocks/>
            <a:stCxn id="22" idx="3"/>
            <a:endCxn id="23" idx="1"/>
          </p:cNvCxnSpPr>
          <p:nvPr/>
        </p:nvCxnSpPr>
        <p:spPr>
          <a:xfrm>
            <a:off x="5779763" y="3721206"/>
            <a:ext cx="5440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390ED54-5515-7EB2-A6B1-3693AD3A2D83}"/>
              </a:ext>
            </a:extLst>
          </p:cNvPr>
          <p:cNvCxnSpPr>
            <a:cxnSpLocks/>
            <a:stCxn id="23" idx="3"/>
            <a:endCxn id="24" idx="1"/>
          </p:cNvCxnSpPr>
          <p:nvPr/>
        </p:nvCxnSpPr>
        <p:spPr>
          <a:xfrm flipV="1">
            <a:off x="8684805" y="3719867"/>
            <a:ext cx="544046" cy="13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2242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296F-C06D-3C9A-5E9A-7C96CD6D1A82}"/>
              </a:ext>
            </a:extLst>
          </p:cNvPr>
          <p:cNvSpPr>
            <a:spLocks noGrp="1"/>
          </p:cNvSpPr>
          <p:nvPr>
            <p:ph type="title"/>
          </p:nvPr>
        </p:nvSpPr>
        <p:spPr>
          <a:xfrm>
            <a:off x="609600" y="236891"/>
            <a:ext cx="10972800" cy="1143000"/>
          </a:xfrm>
        </p:spPr>
        <p:txBody>
          <a:bodyPr/>
          <a:lstStyle/>
          <a:p>
            <a:pPr algn="l"/>
            <a:r>
              <a:rPr lang="en-US" dirty="0"/>
              <a:t>🔁Work-flow in action</a:t>
            </a:r>
            <a:endParaRPr lang="en-ZA" dirty="0"/>
          </a:p>
        </p:txBody>
      </p:sp>
      <p:pic>
        <p:nvPicPr>
          <p:cNvPr id="5" name="Picture 4">
            <a:extLst>
              <a:ext uri="{FF2B5EF4-FFF2-40B4-BE49-F238E27FC236}">
                <a16:creationId xmlns:a16="http://schemas.microsoft.com/office/drawing/2014/main" id="{45383ED3-B6FB-7F02-4024-1C1CAF852CA9}"/>
              </a:ext>
            </a:extLst>
          </p:cNvPr>
          <p:cNvPicPr>
            <a:picLocks noChangeAspect="1"/>
          </p:cNvPicPr>
          <p:nvPr/>
        </p:nvPicPr>
        <p:blipFill>
          <a:blip r:embed="rId4"/>
          <a:stretch>
            <a:fillRect/>
          </a:stretch>
        </p:blipFill>
        <p:spPr>
          <a:xfrm>
            <a:off x="5468453" y="2187904"/>
            <a:ext cx="936104" cy="936104"/>
          </a:xfrm>
          <a:prstGeom prst="rect">
            <a:avLst/>
          </a:prstGeom>
        </p:spPr>
      </p:pic>
      <p:sp>
        <p:nvSpPr>
          <p:cNvPr id="6" name="TextBox 5">
            <a:extLst>
              <a:ext uri="{FF2B5EF4-FFF2-40B4-BE49-F238E27FC236}">
                <a16:creationId xmlns:a16="http://schemas.microsoft.com/office/drawing/2014/main" id="{18CED6CB-A851-3C65-9FA7-A6C0EB5253B2}"/>
              </a:ext>
            </a:extLst>
          </p:cNvPr>
          <p:cNvSpPr txBox="1"/>
          <p:nvPr/>
        </p:nvSpPr>
        <p:spPr>
          <a:xfrm>
            <a:off x="4640361" y="3222061"/>
            <a:ext cx="2592288" cy="1569660"/>
          </a:xfrm>
          <a:prstGeom prst="rect">
            <a:avLst/>
          </a:prstGeom>
          <a:noFill/>
        </p:spPr>
        <p:txBody>
          <a:bodyPr wrap="square" rtlCol="0">
            <a:spAutoFit/>
          </a:bodyPr>
          <a:lstStyle/>
          <a:p>
            <a:pPr algn="ctr"/>
            <a:r>
              <a:rPr lang="en-US" sz="2400" b="1" dirty="0"/>
              <a:t>Google AI Studio</a:t>
            </a:r>
          </a:p>
          <a:p>
            <a:pPr algn="ctr"/>
            <a:r>
              <a:rPr lang="en-US" sz="2400" dirty="0"/>
              <a:t>Rapid prototyping, development and online deployment</a:t>
            </a:r>
            <a:endParaRPr lang="en-ZA" sz="2400" dirty="0"/>
          </a:p>
        </p:txBody>
      </p:sp>
      <p:pic>
        <p:nvPicPr>
          <p:cNvPr id="8" name="Picture 7">
            <a:extLst>
              <a:ext uri="{FF2B5EF4-FFF2-40B4-BE49-F238E27FC236}">
                <a16:creationId xmlns:a16="http://schemas.microsoft.com/office/drawing/2014/main" id="{54A0BF28-6016-63EC-5E6A-FD1CDB0983A9}"/>
              </a:ext>
            </a:extLst>
          </p:cNvPr>
          <p:cNvPicPr>
            <a:picLocks noChangeAspect="1"/>
          </p:cNvPicPr>
          <p:nvPr/>
        </p:nvPicPr>
        <p:blipFill>
          <a:blip r:embed="rId5"/>
          <a:stretch>
            <a:fillRect/>
          </a:stretch>
        </p:blipFill>
        <p:spPr>
          <a:xfrm>
            <a:off x="8302562" y="2187904"/>
            <a:ext cx="936104" cy="936104"/>
          </a:xfrm>
          <a:prstGeom prst="rect">
            <a:avLst/>
          </a:prstGeom>
        </p:spPr>
      </p:pic>
      <p:sp>
        <p:nvSpPr>
          <p:cNvPr id="9" name="TextBox 8">
            <a:extLst>
              <a:ext uri="{FF2B5EF4-FFF2-40B4-BE49-F238E27FC236}">
                <a16:creationId xmlns:a16="http://schemas.microsoft.com/office/drawing/2014/main" id="{8C5E44A0-C01E-C3F9-24DF-0A44DD781695}"/>
              </a:ext>
            </a:extLst>
          </p:cNvPr>
          <p:cNvSpPr txBox="1"/>
          <p:nvPr/>
        </p:nvSpPr>
        <p:spPr>
          <a:xfrm>
            <a:off x="8258762" y="3222061"/>
            <a:ext cx="3172237" cy="1569660"/>
          </a:xfrm>
          <a:prstGeom prst="rect">
            <a:avLst/>
          </a:prstGeom>
          <a:noFill/>
        </p:spPr>
        <p:txBody>
          <a:bodyPr wrap="square" rtlCol="0">
            <a:spAutoFit/>
          </a:bodyPr>
          <a:lstStyle/>
          <a:p>
            <a:pPr algn="ctr"/>
            <a:r>
              <a:rPr lang="en-US" sz="2400" b="1" dirty="0"/>
              <a:t>Z.ai/DeepSeek/ QWEN</a:t>
            </a:r>
          </a:p>
          <a:p>
            <a:pPr algn="ctr"/>
            <a:r>
              <a:rPr lang="en-US" sz="2400" dirty="0"/>
              <a:t>Development, temporal deployment and  download</a:t>
            </a:r>
            <a:endParaRPr lang="en-ZA" sz="2400" dirty="0"/>
          </a:p>
        </p:txBody>
      </p:sp>
      <p:pic>
        <p:nvPicPr>
          <p:cNvPr id="11" name="Picture 10">
            <a:extLst>
              <a:ext uri="{FF2B5EF4-FFF2-40B4-BE49-F238E27FC236}">
                <a16:creationId xmlns:a16="http://schemas.microsoft.com/office/drawing/2014/main" id="{2C0B7BDD-F778-9BBF-88E2-9A2A5A4FE803}"/>
              </a:ext>
            </a:extLst>
          </p:cNvPr>
          <p:cNvPicPr>
            <a:picLocks noChangeAspect="1"/>
          </p:cNvPicPr>
          <p:nvPr/>
        </p:nvPicPr>
        <p:blipFill>
          <a:blip r:embed="rId6"/>
          <a:srcRect l="10226" t="9450" r="11025" b="10751"/>
          <a:stretch>
            <a:fillRect/>
          </a:stretch>
        </p:blipFill>
        <p:spPr>
          <a:xfrm>
            <a:off x="1133555" y="2249350"/>
            <a:ext cx="792088" cy="802649"/>
          </a:xfrm>
          <a:prstGeom prst="roundRect">
            <a:avLst>
              <a:gd name="adj" fmla="val 24647"/>
            </a:avLst>
          </a:prstGeom>
        </p:spPr>
      </p:pic>
      <p:sp>
        <p:nvSpPr>
          <p:cNvPr id="12" name="TextBox 11">
            <a:extLst>
              <a:ext uri="{FF2B5EF4-FFF2-40B4-BE49-F238E27FC236}">
                <a16:creationId xmlns:a16="http://schemas.microsoft.com/office/drawing/2014/main" id="{4704B3AB-BAF5-F797-642D-221BA840C955}"/>
              </a:ext>
            </a:extLst>
          </p:cNvPr>
          <p:cNvSpPr txBox="1"/>
          <p:nvPr/>
        </p:nvSpPr>
        <p:spPr>
          <a:xfrm>
            <a:off x="643917" y="3222061"/>
            <a:ext cx="2592288" cy="1200329"/>
          </a:xfrm>
          <a:prstGeom prst="rect">
            <a:avLst/>
          </a:prstGeom>
          <a:noFill/>
        </p:spPr>
        <p:txBody>
          <a:bodyPr wrap="square" rtlCol="0">
            <a:spAutoFit/>
          </a:bodyPr>
          <a:lstStyle/>
          <a:p>
            <a:pPr algn="ctr"/>
            <a:r>
              <a:rPr lang="en-US" sz="2400" dirty="0"/>
              <a:t>Idea/prompt refinement</a:t>
            </a:r>
          </a:p>
          <a:p>
            <a:pPr algn="ctr"/>
            <a:r>
              <a:rPr lang="en-US" sz="2400" b="1" dirty="0"/>
              <a:t>ChatGPT/Claude</a:t>
            </a:r>
            <a:endParaRPr lang="en-ZA" sz="2400" b="1" dirty="0"/>
          </a:p>
        </p:txBody>
      </p:sp>
      <p:pic>
        <p:nvPicPr>
          <p:cNvPr id="4" name="Picture 3">
            <a:extLst>
              <a:ext uri="{FF2B5EF4-FFF2-40B4-BE49-F238E27FC236}">
                <a16:creationId xmlns:a16="http://schemas.microsoft.com/office/drawing/2014/main" id="{0BFF01B9-F3CD-7BD9-E5C8-217B169C2D74}"/>
              </a:ext>
            </a:extLst>
          </p:cNvPr>
          <p:cNvPicPr>
            <a:picLocks noChangeAspect="1"/>
          </p:cNvPicPr>
          <p:nvPr/>
        </p:nvPicPr>
        <p:blipFill>
          <a:blip r:embed="rId7"/>
          <a:stretch>
            <a:fillRect/>
          </a:stretch>
        </p:blipFill>
        <p:spPr>
          <a:xfrm>
            <a:off x="1925643" y="2259912"/>
            <a:ext cx="792087" cy="792087"/>
          </a:xfrm>
          <a:prstGeom prst="rect">
            <a:avLst/>
          </a:prstGeom>
        </p:spPr>
      </p:pic>
      <p:pic>
        <p:nvPicPr>
          <p:cNvPr id="10" name="Picture 9">
            <a:extLst>
              <a:ext uri="{FF2B5EF4-FFF2-40B4-BE49-F238E27FC236}">
                <a16:creationId xmlns:a16="http://schemas.microsoft.com/office/drawing/2014/main" id="{C58B8D32-D050-0D66-3EEA-2E3EF164699A}"/>
              </a:ext>
            </a:extLst>
          </p:cNvPr>
          <p:cNvPicPr>
            <a:picLocks noChangeAspect="1"/>
          </p:cNvPicPr>
          <p:nvPr/>
        </p:nvPicPr>
        <p:blipFill>
          <a:blip r:embed="rId8"/>
          <a:stretch>
            <a:fillRect/>
          </a:stretch>
        </p:blipFill>
        <p:spPr>
          <a:xfrm>
            <a:off x="9232620" y="2165648"/>
            <a:ext cx="1262276" cy="887538"/>
          </a:xfrm>
          <a:prstGeom prst="rect">
            <a:avLst/>
          </a:prstGeom>
        </p:spPr>
      </p:pic>
      <p:pic>
        <p:nvPicPr>
          <p:cNvPr id="16" name="Picture 15">
            <a:extLst>
              <a:ext uri="{FF2B5EF4-FFF2-40B4-BE49-F238E27FC236}">
                <a16:creationId xmlns:a16="http://schemas.microsoft.com/office/drawing/2014/main" id="{093D8825-B777-4AC5-BE7E-9C1E194ABA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94896" y="2187904"/>
            <a:ext cx="936104" cy="936104"/>
          </a:xfrm>
          <a:prstGeom prst="rect">
            <a:avLst/>
          </a:prstGeom>
        </p:spPr>
      </p:pic>
    </p:spTree>
    <p:custDataLst>
      <p:tags r:id="rId1"/>
    </p:custDataLst>
    <p:extLst>
      <p:ext uri="{BB962C8B-B14F-4D97-AF65-F5344CB8AC3E}">
        <p14:creationId xmlns:p14="http://schemas.microsoft.com/office/powerpoint/2010/main" val="4011693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LMS_API_VERSION" val="SCORM 2004 (4th edition)"/>
  <p:tag name="ISPRING_ULTRA_SCORM_COURCE_TITLE" val="AI-Powered Educational Mathematics"/>
  <p:tag name="ISPRING_ULTRA_SCORM_COURSE_ID" val="FDA25BB8-4B78-4E47-A56C-18A0285E1FC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8\uFFFD6{DA9F4C31-BD08-4A90-9C5C-DBC7C9F601CF}&quot;,&quot;C:\\Users\\Lara.h\\OneDrive - Department of Basic Education\\Documents\\EVIDENCE\\2026\\July\\AMESA&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AI-Powered Educational Mathematics"/>
</p:tagLst>
</file>

<file path=ppt/tags/tag10.xml><?xml version="1.0" encoding="utf-8"?>
<p:tagLst xmlns:a="http://schemas.openxmlformats.org/drawingml/2006/main" xmlns:r="http://schemas.openxmlformats.org/officeDocument/2006/relationships" xmlns:p="http://schemas.openxmlformats.org/presentationml/2006/main">
  <p:tag name="GENSWF_SLIDE_UID" val="{4923BB2B-C1BC-497C-BC9D-CCB6C472DA9F}:866"/>
</p:tagLst>
</file>

<file path=ppt/tags/tag11.xml><?xml version="1.0" encoding="utf-8"?>
<p:tagLst xmlns:a="http://schemas.openxmlformats.org/drawingml/2006/main" xmlns:r="http://schemas.openxmlformats.org/officeDocument/2006/relationships" xmlns:p="http://schemas.openxmlformats.org/presentationml/2006/main">
  <p:tag name="GENSWF_SLIDE_UID" val="{CC4038DD-3E4D-4D7E-B22B-249A70F83FEF}:871"/>
</p:tagLst>
</file>

<file path=ppt/tags/tag12.xml><?xml version="1.0" encoding="utf-8"?>
<p:tagLst xmlns:a="http://schemas.openxmlformats.org/drawingml/2006/main" xmlns:r="http://schemas.openxmlformats.org/officeDocument/2006/relationships" xmlns:p="http://schemas.openxmlformats.org/presentationml/2006/main">
  <p:tag name="GENSWF_SLIDE_UID" val="{B81749B2-FCC1-473B-B704-5B41CBD821D8}:870"/>
</p:tagLst>
</file>

<file path=ppt/tags/tag13.xml><?xml version="1.0" encoding="utf-8"?>
<p:tagLst xmlns:a="http://schemas.openxmlformats.org/drawingml/2006/main" xmlns:r="http://schemas.openxmlformats.org/officeDocument/2006/relationships" xmlns:p="http://schemas.openxmlformats.org/presentationml/2006/main">
  <p:tag name="GENSWF_SLIDE_UID" val="{4477A613-B6EA-4BA2-8AD2-1D6AC43EC53E}:873"/>
</p:tagLst>
</file>

<file path=ppt/tags/tag14.xml><?xml version="1.0" encoding="utf-8"?>
<p:tagLst xmlns:a="http://schemas.openxmlformats.org/drawingml/2006/main" xmlns:r="http://schemas.openxmlformats.org/officeDocument/2006/relationships" xmlns:p="http://schemas.openxmlformats.org/presentationml/2006/main">
  <p:tag name="GENSWF_SLIDE_UID" val="{506CB167-BE01-4EE5-AA70-1776829AF4FB}:872"/>
</p:tagLst>
</file>

<file path=ppt/tags/tag15.xml><?xml version="1.0" encoding="utf-8"?>
<p:tagLst xmlns:a="http://schemas.openxmlformats.org/drawingml/2006/main" xmlns:r="http://schemas.openxmlformats.org/officeDocument/2006/relationships" xmlns:p="http://schemas.openxmlformats.org/presentationml/2006/main">
  <p:tag name="GENSWF_SLIDE_UID" val="{BDB4C856-914D-47DE-B763-C6F59A97B117}:874"/>
</p:tagLst>
</file>

<file path=ppt/tags/tag16.xml><?xml version="1.0" encoding="utf-8"?>
<p:tagLst xmlns:a="http://schemas.openxmlformats.org/drawingml/2006/main" xmlns:r="http://schemas.openxmlformats.org/officeDocument/2006/relationships" xmlns:p="http://schemas.openxmlformats.org/presentationml/2006/main">
  <p:tag name="GENSWF_SLIDE_UID" val="{598FB2FC-7F75-4017-848F-7E1257113304}:875"/>
</p:tagLst>
</file>

<file path=ppt/tags/tag17.xml><?xml version="1.0" encoding="utf-8"?>
<p:tagLst xmlns:a="http://schemas.openxmlformats.org/drawingml/2006/main" xmlns:r="http://schemas.openxmlformats.org/officeDocument/2006/relationships" xmlns:p="http://schemas.openxmlformats.org/presentationml/2006/main">
  <p:tag name="GENSWF_SLIDE_UID" val="{B64BBB50-E130-4FBC-8367-C75759813DC6}:876"/>
</p:tagLst>
</file>

<file path=ppt/tags/tag18.xml><?xml version="1.0" encoding="utf-8"?>
<p:tagLst xmlns:a="http://schemas.openxmlformats.org/drawingml/2006/main" xmlns:r="http://schemas.openxmlformats.org/officeDocument/2006/relationships" xmlns:p="http://schemas.openxmlformats.org/presentationml/2006/main">
  <p:tag name="GENSWF_SLIDE_UID" val="{27AFACC3-282B-4F6C-BC0E-98CFE9FA2182}:877"/>
</p:tagLst>
</file>

<file path=ppt/tags/tag19.xml><?xml version="1.0" encoding="utf-8"?>
<p:tagLst xmlns:a="http://schemas.openxmlformats.org/drawingml/2006/main" xmlns:r="http://schemas.openxmlformats.org/officeDocument/2006/relationships" xmlns:p="http://schemas.openxmlformats.org/presentationml/2006/main">
  <p:tag name="GENSWF_SLIDE_UID" val="{2AEBD239-5025-4AAF-8068-FC32C0771419}:878"/>
</p:tagLst>
</file>

<file path=ppt/tags/tag2.xml><?xml version="1.0" encoding="utf-8"?>
<p:tagLst xmlns:a="http://schemas.openxmlformats.org/drawingml/2006/main" xmlns:r="http://schemas.openxmlformats.org/officeDocument/2006/relationships" xmlns:p="http://schemas.openxmlformats.org/presentationml/2006/main">
  <p:tag name="GENSWF_SLIDE_UID" val="{A68186EB-1E6F-4FB1-9710-0608BEB9DE70}:857"/>
</p:tagLst>
</file>

<file path=ppt/tags/tag20.xml><?xml version="1.0" encoding="utf-8"?>
<p:tagLst xmlns:a="http://schemas.openxmlformats.org/drawingml/2006/main" xmlns:r="http://schemas.openxmlformats.org/officeDocument/2006/relationships" xmlns:p="http://schemas.openxmlformats.org/presentationml/2006/main">
  <p:tag name="GENSWF_SLIDE_UID" val="{29CF345B-4AEE-4614-AEBB-ED0B3B94C710}:879"/>
</p:tagLst>
</file>

<file path=ppt/tags/tag21.xml><?xml version="1.0" encoding="utf-8"?>
<p:tagLst xmlns:a="http://schemas.openxmlformats.org/drawingml/2006/main" xmlns:r="http://schemas.openxmlformats.org/officeDocument/2006/relationships" xmlns:p="http://schemas.openxmlformats.org/presentationml/2006/main">
  <p:tag name="GENSWF_SLIDE_UID" val="{99C60C05-338E-4386-ADD4-5465C18059B8}:880"/>
</p:tagLst>
</file>

<file path=ppt/tags/tag22.xml><?xml version="1.0" encoding="utf-8"?>
<p:tagLst xmlns:a="http://schemas.openxmlformats.org/drawingml/2006/main" xmlns:r="http://schemas.openxmlformats.org/officeDocument/2006/relationships" xmlns:p="http://schemas.openxmlformats.org/presentationml/2006/main">
  <p:tag name="GENSWF_SLIDE_UID" val="{AFF28E6C-DC67-4DB5-A0B9-0BACE1E472D1}:868"/>
</p:tagLst>
</file>

<file path=ppt/tags/tag23.xml><?xml version="1.0" encoding="utf-8"?>
<p:tagLst xmlns:a="http://schemas.openxmlformats.org/drawingml/2006/main" xmlns:r="http://schemas.openxmlformats.org/officeDocument/2006/relationships" xmlns:p="http://schemas.openxmlformats.org/presentationml/2006/main">
  <p:tag name="GENSWF_SLIDE_UID" val="{BBA997C9-85D2-4EFD-B07D-A3D2E1426925}:867"/>
</p:tagLst>
</file>

<file path=ppt/tags/tag24.xml><?xml version="1.0" encoding="utf-8"?>
<p:tagLst xmlns:a="http://schemas.openxmlformats.org/drawingml/2006/main" xmlns:r="http://schemas.openxmlformats.org/officeDocument/2006/relationships" xmlns:p="http://schemas.openxmlformats.org/presentationml/2006/main">
  <p:tag name="GENSWF_SLIDE_UID" val="{85FC16C8-778D-49A6-9008-96E5C3C9B5F5}:859"/>
</p:tagLst>
</file>

<file path=ppt/tags/tag3.xml><?xml version="1.0" encoding="utf-8"?>
<p:tagLst xmlns:a="http://schemas.openxmlformats.org/drawingml/2006/main" xmlns:r="http://schemas.openxmlformats.org/officeDocument/2006/relationships" xmlns:p="http://schemas.openxmlformats.org/presentationml/2006/main">
  <p:tag name="GENSWF_SLIDE_UID" val="{49B93C9F-0C23-49EC-9B55-F21AA090B80F}:881"/>
</p:tagLst>
</file>

<file path=ppt/tags/tag4.xml><?xml version="1.0" encoding="utf-8"?>
<p:tagLst xmlns:a="http://schemas.openxmlformats.org/drawingml/2006/main" xmlns:r="http://schemas.openxmlformats.org/officeDocument/2006/relationships" xmlns:p="http://schemas.openxmlformats.org/presentationml/2006/main">
  <p:tag name="GENSWF_SLIDE_UID" val="{31ADF519-6EF3-44A2-961E-01BD51E7D269}:860"/>
</p:tagLst>
</file>

<file path=ppt/tags/tag5.xml><?xml version="1.0" encoding="utf-8"?>
<p:tagLst xmlns:a="http://schemas.openxmlformats.org/drawingml/2006/main" xmlns:r="http://schemas.openxmlformats.org/officeDocument/2006/relationships" xmlns:p="http://schemas.openxmlformats.org/presentationml/2006/main">
  <p:tag name="GENSWF_SLIDE_UID" val="{E5C7FD63-7789-4EED-80D0-C5C4D013D2EB}:861"/>
</p:tagLst>
</file>

<file path=ppt/tags/tag6.xml><?xml version="1.0" encoding="utf-8"?>
<p:tagLst xmlns:a="http://schemas.openxmlformats.org/drawingml/2006/main" xmlns:r="http://schemas.openxmlformats.org/officeDocument/2006/relationships" xmlns:p="http://schemas.openxmlformats.org/presentationml/2006/main">
  <p:tag name="GENSWF_SLIDE_UID" val="{74402E1D-66BC-44E7-8929-ED726800AE9C}:862"/>
</p:tagLst>
</file>

<file path=ppt/tags/tag7.xml><?xml version="1.0" encoding="utf-8"?>
<p:tagLst xmlns:a="http://schemas.openxmlformats.org/drawingml/2006/main" xmlns:r="http://schemas.openxmlformats.org/officeDocument/2006/relationships" xmlns:p="http://schemas.openxmlformats.org/presentationml/2006/main">
  <p:tag name="GENSWF_SLIDE_UID" val="{47039CC8-6BF1-4406-A621-C6FE1183BA2C}:869"/>
</p:tagLst>
</file>

<file path=ppt/tags/tag8.xml><?xml version="1.0" encoding="utf-8"?>
<p:tagLst xmlns:a="http://schemas.openxmlformats.org/drawingml/2006/main" xmlns:r="http://schemas.openxmlformats.org/officeDocument/2006/relationships" xmlns:p="http://schemas.openxmlformats.org/presentationml/2006/main">
  <p:tag name="GENSWF_SLIDE_UID" val="{68FBA3E8-E8CF-45A8-9CCD-2274A7C9E060}:864"/>
</p:tagLst>
</file>

<file path=ppt/tags/tag9.xml><?xml version="1.0" encoding="utf-8"?>
<p:tagLst xmlns:a="http://schemas.openxmlformats.org/drawingml/2006/main" xmlns:r="http://schemas.openxmlformats.org/officeDocument/2006/relationships" xmlns:p="http://schemas.openxmlformats.org/presentationml/2006/main">
  <p:tag name="GENSWF_SLIDE_UID" val="{394E206F-7F63-452E-BA37-FD95BDEFA566}:865"/>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DBE Presentation template</Template>
  <TotalTime>49873</TotalTime>
  <Words>1023</Words>
  <Application>Microsoft Office PowerPoint</Application>
  <PresentationFormat>Widescreen</PresentationFormat>
  <Paragraphs>230</Paragraphs>
  <Slides>24</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ADLaM Display</vt:lpstr>
      <vt:lpstr>Arial</vt:lpstr>
      <vt:lpstr>Calibri</vt:lpstr>
      <vt:lpstr>Cascadia Code ExtraLight</vt:lpstr>
      <vt:lpstr>New DBE Presentation template</vt:lpstr>
      <vt:lpstr>2_New DBE Presentation template</vt:lpstr>
      <vt:lpstr>3_Custom Design</vt:lpstr>
      <vt:lpstr>What if every lesson could be a game?</vt:lpstr>
      <vt:lpstr>🌐Online content</vt:lpstr>
      <vt:lpstr>🚨 The problem</vt:lpstr>
      <vt:lpstr>🎁 Why interactive content improve learning</vt:lpstr>
      <vt:lpstr>🏗️ What we have already built</vt:lpstr>
      <vt:lpstr>PowerPoint Presentation</vt:lpstr>
      <vt:lpstr>🔁  The work-flow</vt:lpstr>
      <vt:lpstr>🏫From idea to classroom usage</vt:lpstr>
      <vt:lpstr>🔁Work-flow in action</vt:lpstr>
      <vt:lpstr>🔁Work-flow in action</vt:lpstr>
      <vt:lpstr>💬The prompts</vt:lpstr>
      <vt:lpstr>PowerPoint Presentation</vt:lpstr>
      <vt:lpstr>PowerPoint Presentation</vt:lpstr>
      <vt:lpstr>PowerPoint Presentation</vt:lpstr>
      <vt:lpstr>PowerPoint Presentation</vt:lpstr>
      <vt:lpstr>PowerPoint Presentation</vt:lpstr>
      <vt:lpstr>💬The prompts</vt:lpstr>
      <vt:lpstr>PowerPoint Presentation</vt:lpstr>
      <vt:lpstr>PowerPoint Presentation</vt:lpstr>
      <vt:lpstr>PowerPoint Presentation</vt:lpstr>
      <vt:lpstr>The "Golden Rule"</vt:lpstr>
      <vt:lpstr>🛡️Governance, privacy, and quality assurance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AI-Powered Educational Mathematics</dc:title>
  <dc:creator>somgede.f</dc:creator>
  <cp:lastModifiedBy>Lara, Heyner</cp:lastModifiedBy>
  <cp:revision>1413</cp:revision>
  <cp:lastPrinted>2016-08-01T10:45:45Z</cp:lastPrinted>
  <dcterms:created xsi:type="dcterms:W3CDTF">2013-11-04T08:51:01Z</dcterms:created>
  <dcterms:modified xsi:type="dcterms:W3CDTF">2026-07-16T10:26:15Z</dcterms:modified>
</cp:coreProperties>
</file>